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2"/>
  </p:sldMasterIdLst>
  <p:notesMasterIdLst>
    <p:notesMasterId r:id="rId25"/>
  </p:notesMasterIdLst>
  <p:handoutMasterIdLst>
    <p:handoutMasterId r:id="rId26"/>
  </p:handoutMasterIdLst>
  <p:sldIdLst>
    <p:sldId id="316" r:id="rId3"/>
    <p:sldId id="268" r:id="rId4"/>
    <p:sldId id="259" r:id="rId5"/>
    <p:sldId id="318" r:id="rId6"/>
    <p:sldId id="319" r:id="rId7"/>
    <p:sldId id="320" r:id="rId8"/>
    <p:sldId id="267" r:id="rId9"/>
    <p:sldId id="321" r:id="rId10"/>
    <p:sldId id="322" r:id="rId11"/>
    <p:sldId id="323" r:id="rId12"/>
    <p:sldId id="324" r:id="rId13"/>
    <p:sldId id="312" r:id="rId14"/>
    <p:sldId id="285" r:id="rId15"/>
    <p:sldId id="287" r:id="rId16"/>
    <p:sldId id="317" r:id="rId17"/>
    <p:sldId id="297" r:id="rId18"/>
    <p:sldId id="309" r:id="rId19"/>
    <p:sldId id="266" r:id="rId20"/>
    <p:sldId id="326" r:id="rId21"/>
    <p:sldId id="325" r:id="rId22"/>
    <p:sldId id="313" r:id="rId23"/>
    <p:sldId id="314" r:id="rId24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7"/>
      <p:bold r:id="rId28"/>
      <p:italic r:id="rId29"/>
      <p:boldItalic r:id="rId30"/>
    </p:embeddedFont>
    <p:embeddedFont>
      <p:font typeface="Teko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6"/>
    <a:srgbClr val="125678"/>
    <a:srgbClr val="41ADE3"/>
    <a:srgbClr val="1F97D3"/>
    <a:srgbClr val="C45C0E"/>
    <a:srgbClr val="F07E2B"/>
    <a:srgbClr val="C66C28"/>
    <a:srgbClr val="F4A366"/>
    <a:srgbClr val="51B4E5"/>
    <a:srgbClr val="8EC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837" autoAdjust="0"/>
  </p:normalViewPr>
  <p:slideViewPr>
    <p:cSldViewPr snapToGrid="0">
      <p:cViewPr varScale="1">
        <p:scale>
          <a:sx n="134" d="100"/>
          <a:sy n="134" d="100"/>
        </p:scale>
        <p:origin x="93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3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5BCCE91-8840-4297-B987-6FC48CBA5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CC08A7E-CB65-46D2-A7FC-16704008E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4B5C7-6BAD-4EC1-9B28-400B6D468786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282D0C-E3BA-4D05-B580-877BEB829D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BA7EF5-9245-4F42-892B-3694E2113C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EB481-91B2-449D-BECD-DE366C146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458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1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Déroulé d’un combat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669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Déroulé d’un combat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44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2c6075c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2c6075c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67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cfd2bb1a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cfd2bb1a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cfd2bb1a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cfd2bb1a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cfd2bb1a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cfd2bb1a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550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cfd2bb1a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cfd2bb1a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cfd2bb1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cfd2bb1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2c6075c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2c6075c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Déroulé d’un combat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6565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29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e2c6075c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e2c6075c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275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e36d50f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e36d50f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688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e36d50f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e36d50f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433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Jeu asymétrique 4 joueurs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2 rôles: Managers et Marchands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Basé sur </a:t>
            </a:r>
            <a:r>
              <a:rPr lang="fr-FR"/>
              <a:t>Marchandage et Gestion/str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Manager = combat monstre -&gt; gain 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Marchand = vente équipement aidant Managers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Jeu asymétrique basé sur le marchandage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2 rôles: Managers et Marchands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Manager = combat monstre -&gt; gain 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Marchand = vente équipement aidant Managers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3732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Explication phases de jeu 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Négociation = échange or / équipement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Managers préparent leurs aventuriers et combattent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Pendant ce temps, les Marchands réorganisent leur boutique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Début tour suivant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65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dirty="0"/>
              <a:t>Explication Négociation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Manager NEED équipement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Manager ONT pièce d’or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Marchand NEES pièces d’or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Marchand ONT équipement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trade</a:t>
            </a:r>
            <a:r>
              <a:rPr lang="fr-FR"/>
              <a:t> 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fr-FR" dirty="0"/>
              <a:t>Concurrence sur l’offre et sur la demande !</a:t>
            </a:r>
          </a:p>
        </p:txBody>
      </p:sp>
    </p:spTree>
    <p:extLst>
      <p:ext uri="{BB962C8B-B14F-4D97-AF65-F5344CB8AC3E}">
        <p14:creationId xmlns:p14="http://schemas.microsoft.com/office/powerpoint/2010/main" val="215173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872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Déroulé d’un combat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880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36d50f1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36d50f1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On a vu ce qu’il se passait pendant le combat des Managers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On va voir ce qu’il se passe chez les Marchands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357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3550" tIns="93550" rIns="93550" bIns="93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475" tIns="92475" rIns="92475" bIns="924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6265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311700" y="631250"/>
            <a:ext cx="8520600" cy="2511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2"/>
          </p:nvPr>
        </p:nvSpPr>
        <p:spPr>
          <a:xfrm>
            <a:off x="311700" y="631250"/>
            <a:ext cx="8520600" cy="2511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3550" tIns="93550" rIns="93550" bIns="935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3550" tIns="93550" rIns="93550" bIns="93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3550" tIns="93550" rIns="93550" bIns="93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3550" tIns="93550" rIns="93550" bIns="935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300"/>
              <a:buNone/>
              <a:defRPr sz="123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2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8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Font typeface="Teko"/>
              <a:buNone/>
              <a:defRPr sz="29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Source Sans Pro"/>
              <a:buChar char="■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ctr" anchorCtr="0">
            <a:noAutofit/>
          </a:bodyPr>
          <a:lstStyle>
            <a:lvl1pPr lvl="0" algn="r" rtl="0">
              <a:buNone/>
              <a:defRPr sz="1200" b="1">
                <a:solidFill>
                  <a:srgbClr val="D9D9D9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 rtl="0">
              <a:buNone/>
              <a:defRPr sz="1200" b="1">
                <a:solidFill>
                  <a:srgbClr val="D9D9D9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 rtl="0">
              <a:buNone/>
              <a:defRPr sz="1200" b="1">
                <a:solidFill>
                  <a:srgbClr val="D9D9D9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 rtl="0">
              <a:buNone/>
              <a:defRPr sz="1200" b="1">
                <a:solidFill>
                  <a:srgbClr val="D9D9D9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 rtl="0">
              <a:buNone/>
              <a:defRPr sz="1200" b="1">
                <a:solidFill>
                  <a:srgbClr val="D9D9D9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 rtl="0">
              <a:buNone/>
              <a:defRPr sz="1200" b="1">
                <a:solidFill>
                  <a:srgbClr val="D9D9D9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 rtl="0">
              <a:buNone/>
              <a:defRPr sz="1200" b="1">
                <a:solidFill>
                  <a:srgbClr val="D9D9D9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 rtl="0">
              <a:buNone/>
              <a:defRPr sz="1200" b="1">
                <a:solidFill>
                  <a:srgbClr val="D9D9D9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 rtl="0">
              <a:buNone/>
              <a:defRPr sz="1200" b="1">
                <a:solidFill>
                  <a:srgbClr val="D9D9D9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 idx="2"/>
          </p:nvPr>
        </p:nvSpPr>
        <p:spPr>
          <a:xfrm>
            <a:off x="311700" y="631250"/>
            <a:ext cx="85206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None/>
              <a:defRPr sz="2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29.png"/><Relationship Id="rId5" Type="http://schemas.openxmlformats.org/officeDocument/2006/relationships/tags" Target="../tags/tag5.xml"/><Relationship Id="rId10" Type="http://schemas.openxmlformats.org/officeDocument/2006/relationships/image" Target="../media/image28.png"/><Relationship Id="rId4" Type="http://schemas.openxmlformats.org/officeDocument/2006/relationships/tags" Target="../tags/tag4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youtube.com/watch?v=UjnFRp7vtVM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35OBfk1F8Ps" TargetMode="External"/><Relationship Id="rId4" Type="http://schemas.openxmlformats.org/officeDocument/2006/relationships/hyperlink" Target="https://www.youtube.com/watch?v=qk_K9bujtI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4D50DA-6167-480F-902C-86CEDDCE68E6}"/>
              </a:ext>
            </a:extLst>
          </p:cNvPr>
          <p:cNvSpPr/>
          <p:nvPr/>
        </p:nvSpPr>
        <p:spPr>
          <a:xfrm>
            <a:off x="0" y="0"/>
            <a:ext cx="9143985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5059971" y="1337969"/>
            <a:ext cx="3483938" cy="2166836"/>
          </a:xfrm>
          <a:prstGeom prst="rect">
            <a:avLst/>
          </a:prstGeom>
        </p:spPr>
        <p:txBody>
          <a:bodyPr spcFirstLastPara="1" vert="horz" wrap="square" lIns="93550" tIns="93550" rIns="93550" bIns="93550" rtlCol="0" anchor="b" anchorCtr="0">
            <a:normAutofit/>
          </a:bodyPr>
          <a:lstStyle/>
          <a:p>
            <a:pPr algn="l"/>
            <a:r>
              <a:rPr lang="fr-FR" dirty="0"/>
              <a:t>Digit-Arena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1"/>
          </p:nvPr>
        </p:nvSpPr>
        <p:spPr>
          <a:xfrm>
            <a:off x="5059970" y="3563170"/>
            <a:ext cx="3483938" cy="860897"/>
          </a:xfrm>
          <a:prstGeom prst="rect">
            <a:avLst/>
          </a:prstGeom>
        </p:spPr>
        <p:txBody>
          <a:bodyPr spcFirstLastPara="1" vert="horz" wrap="square" lIns="93550" tIns="93550" rIns="93550" bIns="93550" rtlCol="0" anchor="t" anchorCtr="0">
            <a:normAutofit/>
          </a:bodyPr>
          <a:lstStyle/>
          <a:p>
            <a:pPr algn="l">
              <a:spcAft>
                <a:spcPts val="450"/>
              </a:spcAft>
            </a:pPr>
            <a:r>
              <a:rPr lang="fr-FR" sz="1500"/>
              <a:t>Game Overview Document</a:t>
            </a:r>
          </a:p>
        </p:txBody>
      </p:sp>
      <p:pic>
        <p:nvPicPr>
          <p:cNvPr id="3" name="Image 2" descr="Une image contenant signe, fenêtre, alimentation, dessin&#10;&#10;Description générée automatiquement">
            <a:extLst>
              <a:ext uri="{FF2B5EF4-FFF2-40B4-BE49-F238E27FC236}">
                <a16:creationId xmlns:a16="http://schemas.microsoft.com/office/drawing/2014/main" id="{7BFE823C-1ADE-4871-AB14-A37E8E7789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1" r="-1" b="21008"/>
          <a:stretch/>
        </p:blipFill>
        <p:spPr>
          <a:xfrm>
            <a:off x="15" y="7"/>
            <a:ext cx="4518101" cy="5143493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Organisation boutique</a:t>
            </a:r>
            <a:endParaRPr dirty="0"/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87073E03-C73D-4B0C-9346-CF3032502F21}"/>
              </a:ext>
            </a:extLst>
          </p:cNvPr>
          <p:cNvSpPr txBox="1">
            <a:spLocks/>
          </p:cNvSpPr>
          <p:nvPr/>
        </p:nvSpPr>
        <p:spPr>
          <a:xfrm>
            <a:off x="761280" y="1114422"/>
            <a:ext cx="306396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Achat de boosters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b="1" dirty="0">
                <a:latin typeface="Source Sans Pro" panose="020B0503030403020204" pitchFamily="34" charset="0"/>
              </a:rPr>
              <a:t>4 cartes équipement pour 8 pièces d’or</a:t>
            </a:r>
            <a:endParaRPr lang="fr-FR" dirty="0">
              <a:latin typeface="Source Sans Pro" panose="020B0503030403020204" pitchFamily="34" charset="0"/>
            </a:endParaRP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A670B09E-AD77-4D47-A51D-86766492B537}"/>
              </a:ext>
            </a:extLst>
          </p:cNvPr>
          <p:cNvSpPr txBox="1">
            <a:spLocks/>
          </p:cNvSpPr>
          <p:nvPr/>
        </p:nvSpPr>
        <p:spPr>
          <a:xfrm>
            <a:off x="5318760" y="1128711"/>
            <a:ext cx="306396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Organisation de la boutique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b="1" dirty="0">
                <a:latin typeface="Source Sans Pro" panose="020B0503030403020204" pitchFamily="34" charset="0"/>
              </a:rPr>
              <a:t>Possibilité de changer les cartes en vente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b="1" dirty="0">
                <a:latin typeface="Source Sans Pro" panose="020B0503030403020204" pitchFamily="34" charset="0"/>
              </a:rPr>
              <a:t>Maximum de 4 cartes en vente</a:t>
            </a:r>
            <a:endParaRPr lang="fr-FR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7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Fin de partie</a:t>
            </a:r>
            <a:endParaRPr dirty="0"/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87073E03-C73D-4B0C-9346-CF3032502F21}"/>
              </a:ext>
            </a:extLst>
          </p:cNvPr>
          <p:cNvSpPr txBox="1">
            <a:spLocks/>
          </p:cNvSpPr>
          <p:nvPr/>
        </p:nvSpPr>
        <p:spPr>
          <a:xfrm>
            <a:off x="761280" y="1114422"/>
            <a:ext cx="306396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Condition de fin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b="1" dirty="0">
                <a:latin typeface="Source Sans Pro" panose="020B0503030403020204" pitchFamily="34" charset="0"/>
              </a:rPr>
              <a:t>10 monstres combattus</a:t>
            </a:r>
            <a:endParaRPr lang="fr-FR" dirty="0">
              <a:latin typeface="Source Sans Pro" panose="020B0503030403020204" pitchFamily="34" charset="0"/>
            </a:endParaRP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A670B09E-AD77-4D47-A51D-86766492B537}"/>
              </a:ext>
            </a:extLst>
          </p:cNvPr>
          <p:cNvSpPr txBox="1">
            <a:spLocks/>
          </p:cNvSpPr>
          <p:nvPr/>
        </p:nvSpPr>
        <p:spPr>
          <a:xfrm>
            <a:off x="5318760" y="1128711"/>
            <a:ext cx="306396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Gagnants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b="1" dirty="0">
                <a:latin typeface="Source Sans Pro" panose="020B0503030403020204" pitchFamily="34" charset="0"/>
              </a:rPr>
              <a:t>2 gagnants: </a:t>
            </a:r>
          </a:p>
          <a:p>
            <a:pPr lvl="2"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b="1" dirty="0">
                <a:latin typeface="Source Sans Pro" panose="020B0503030403020204" pitchFamily="34" charset="0"/>
              </a:rPr>
              <a:t>Marchand – Le plus riche</a:t>
            </a:r>
          </a:p>
          <a:p>
            <a:pPr lvl="2"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b="1" dirty="0">
                <a:latin typeface="Source Sans Pro" panose="020B0503030403020204" pitchFamily="34" charset="0"/>
              </a:rPr>
              <a:t>Manager – Le plus de points</a:t>
            </a:r>
          </a:p>
        </p:txBody>
      </p:sp>
    </p:spTree>
    <p:extLst>
      <p:ext uri="{BB962C8B-B14F-4D97-AF65-F5344CB8AC3E}">
        <p14:creationId xmlns:p14="http://schemas.microsoft.com/office/powerpoint/2010/main" val="218604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Direction Artistique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05242B-6242-468A-9591-6F2647A44EC3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2593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Inspiration artistique - Junk Art</a:t>
            </a:r>
            <a:endParaRPr dirty="0"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12" y="1205525"/>
            <a:ext cx="2219575" cy="2213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537" y="1205524"/>
            <a:ext cx="1816928" cy="2213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311699" y="3418575"/>
            <a:ext cx="2836200" cy="3525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Ork - </a:t>
            </a:r>
            <a:r>
              <a:rPr lang="fr" sz="1200" i="1">
                <a:solidFill>
                  <a:schemeClr val="dk1"/>
                </a:solidFill>
              </a:rPr>
              <a:t>Warhammer 40k</a:t>
            </a:r>
            <a:r>
              <a:rPr lang="fr" sz="1200">
                <a:solidFill>
                  <a:schemeClr val="dk1"/>
                </a:solidFill>
              </a:rPr>
              <a:t> - Games Workshop</a:t>
            </a:r>
            <a:endParaRPr sz="1200"/>
          </a:p>
        </p:txBody>
      </p:sp>
      <p:sp>
        <p:nvSpPr>
          <p:cNvPr id="250" name="Google Shape;250;p41"/>
          <p:cNvSpPr txBox="1">
            <a:spLocks noGrp="1"/>
          </p:cNvSpPr>
          <p:nvPr>
            <p:ph type="body" idx="1"/>
          </p:nvPr>
        </p:nvSpPr>
        <p:spPr>
          <a:xfrm>
            <a:off x="3358650" y="3418575"/>
            <a:ext cx="2426700" cy="3525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Pipe guns -  </a:t>
            </a:r>
            <a:r>
              <a:rPr lang="fr" sz="1200" i="1">
                <a:solidFill>
                  <a:schemeClr val="dk1"/>
                </a:solidFill>
              </a:rPr>
              <a:t>Fallout 4</a:t>
            </a:r>
            <a:r>
              <a:rPr lang="fr" sz="1200">
                <a:solidFill>
                  <a:schemeClr val="dk1"/>
                </a:solidFill>
              </a:rPr>
              <a:t> - Bethesda</a:t>
            </a:r>
            <a:endParaRPr sz="1200"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003" y="1322525"/>
            <a:ext cx="3147043" cy="20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xfrm>
            <a:off x="6237175" y="3418575"/>
            <a:ext cx="2426700" cy="3525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 i="1">
                <a:solidFill>
                  <a:schemeClr val="dk1"/>
                </a:solidFill>
              </a:rPr>
              <a:t>Far Cry New Dawn</a:t>
            </a:r>
            <a:r>
              <a:rPr lang="fr" sz="1200">
                <a:solidFill>
                  <a:schemeClr val="dk1"/>
                </a:solidFill>
              </a:rPr>
              <a:t> - Ubisoft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Inspiration artistique - High Tech</a:t>
            </a:r>
            <a:endParaRPr dirty="0"/>
          </a:p>
        </p:txBody>
      </p:sp>
      <p:sp>
        <p:nvSpPr>
          <p:cNvPr id="269" name="Google Shape;269;p43"/>
          <p:cNvSpPr txBox="1">
            <a:spLocks noGrp="1"/>
          </p:cNvSpPr>
          <p:nvPr>
            <p:ph type="body" idx="1"/>
          </p:nvPr>
        </p:nvSpPr>
        <p:spPr>
          <a:xfrm>
            <a:off x="311699" y="3418575"/>
            <a:ext cx="2836200" cy="3525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Produits Apple</a:t>
            </a:r>
            <a:endParaRPr sz="1200"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3358650" y="3418575"/>
            <a:ext cx="2426700" cy="3525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E-VE - </a:t>
            </a:r>
            <a:r>
              <a:rPr lang="fr" sz="1200" i="1">
                <a:solidFill>
                  <a:schemeClr val="dk1"/>
                </a:solidFill>
              </a:rPr>
              <a:t>Wall-E </a:t>
            </a:r>
            <a:r>
              <a:rPr lang="fr" sz="1200">
                <a:solidFill>
                  <a:schemeClr val="dk1"/>
                </a:solidFill>
              </a:rPr>
              <a:t>- Pixar</a:t>
            </a:r>
            <a:endParaRPr sz="1200"/>
          </a:p>
        </p:txBody>
      </p:sp>
      <p:sp>
        <p:nvSpPr>
          <p:cNvPr id="273" name="Google Shape;273;p43"/>
          <p:cNvSpPr txBox="1">
            <a:spLocks noGrp="1"/>
          </p:cNvSpPr>
          <p:nvPr>
            <p:ph type="body" idx="1"/>
          </p:nvPr>
        </p:nvSpPr>
        <p:spPr>
          <a:xfrm>
            <a:off x="6237175" y="3418575"/>
            <a:ext cx="2426700" cy="3525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Institute - </a:t>
            </a:r>
            <a:r>
              <a:rPr lang="fr" sz="1200" i="1">
                <a:solidFill>
                  <a:schemeClr val="dk1"/>
                </a:solidFill>
              </a:rPr>
              <a:t>Fallout 4</a:t>
            </a:r>
            <a:r>
              <a:rPr lang="fr" sz="1200">
                <a:solidFill>
                  <a:schemeClr val="dk1"/>
                </a:solidFill>
              </a:rPr>
              <a:t> - Bethesda</a:t>
            </a:r>
            <a:endParaRPr sz="1200"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50" y="1450426"/>
            <a:ext cx="3026256" cy="18157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679" y="1566499"/>
            <a:ext cx="3059745" cy="172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202" y="1170125"/>
            <a:ext cx="1943610" cy="2096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Visuels Cartes</a:t>
            </a:r>
            <a:endParaRPr dirty="0"/>
          </a:p>
        </p:txBody>
      </p:sp>
      <p:pic>
        <p:nvPicPr>
          <p:cNvPr id="5" name="Image 4" descr="Une image contenant boule, joueur, raquette, moniteur&#10;&#10;Description générée automatiquement">
            <a:extLst>
              <a:ext uri="{FF2B5EF4-FFF2-40B4-BE49-F238E27FC236}">
                <a16:creationId xmlns:a16="http://schemas.microsoft.com/office/drawing/2014/main" id="{A12AAFBC-A524-4535-96DB-6FF9860DF8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1364" y="1363979"/>
            <a:ext cx="1767705" cy="2801175"/>
          </a:xfrm>
          <a:prstGeom prst="rect">
            <a:avLst/>
          </a:prstGeom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C81E671-E82C-4423-99CF-8485CC4636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95773" y="1363979"/>
            <a:ext cx="1767706" cy="2801176"/>
          </a:xfrm>
          <a:prstGeom prst="rect">
            <a:avLst/>
          </a:prstGeom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 descr="Une image contenant signe, alimentation, horloge&#10;&#10;Description générée automatiquement">
            <a:extLst>
              <a:ext uri="{FF2B5EF4-FFF2-40B4-BE49-F238E27FC236}">
                <a16:creationId xmlns:a16="http://schemas.microsoft.com/office/drawing/2014/main" id="{F740AF03-4F40-4CDF-9B10-A4AA262162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30183" y="1363979"/>
            <a:ext cx="1767706" cy="2801176"/>
          </a:xfrm>
          <a:prstGeom prst="rect">
            <a:avLst/>
          </a:prstGeom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C3DBFC-C3C0-41AE-B23F-CF8A9974BC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/>
          <a:stretch/>
        </p:blipFill>
        <p:spPr>
          <a:xfrm>
            <a:off x="7064594" y="1363979"/>
            <a:ext cx="1767705" cy="2801176"/>
          </a:xfrm>
          <a:prstGeom prst="rect">
            <a:avLst/>
          </a:prstGeom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53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475" tIns="92475" rIns="92475" bIns="924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Direction sonore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Inspirations sonores - Bruits mécaniques</a:t>
            </a:r>
            <a:endParaRPr dirty="0"/>
          </a:p>
        </p:txBody>
      </p:sp>
      <p:sp>
        <p:nvSpPr>
          <p:cNvPr id="412" name="Google Shape;412;p65"/>
          <p:cNvSpPr txBox="1">
            <a:spLocks noGrp="1"/>
          </p:cNvSpPr>
          <p:nvPr>
            <p:ph type="body" idx="1"/>
          </p:nvPr>
        </p:nvSpPr>
        <p:spPr>
          <a:xfrm>
            <a:off x="172188" y="3593100"/>
            <a:ext cx="2836800" cy="3525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Zone industrielle</a:t>
            </a:r>
            <a:endParaRPr sz="1200"/>
          </a:p>
        </p:txBody>
      </p:sp>
      <p:sp>
        <p:nvSpPr>
          <p:cNvPr id="413" name="Google Shape;413;p65"/>
          <p:cNvSpPr txBox="1">
            <a:spLocks noGrp="1"/>
          </p:cNvSpPr>
          <p:nvPr>
            <p:ph type="body" idx="1"/>
          </p:nvPr>
        </p:nvSpPr>
        <p:spPr>
          <a:xfrm>
            <a:off x="172175" y="4010875"/>
            <a:ext cx="2836800" cy="7560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Ambiance usine : </a:t>
            </a:r>
            <a:r>
              <a:rPr lang="fr" sz="1100" u="sng">
                <a:solidFill>
                  <a:srgbClr val="1155CC"/>
                </a:solidFill>
                <a:hlinkClick r:id="rId3"/>
              </a:rPr>
              <a:t>https://www.youtube.com/watch?v=UjnFRp7vtVM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4" name="Google Shape;414;p65"/>
          <p:cNvSpPr txBox="1">
            <a:spLocks noGrp="1"/>
          </p:cNvSpPr>
          <p:nvPr>
            <p:ph type="body" idx="1"/>
          </p:nvPr>
        </p:nvSpPr>
        <p:spPr>
          <a:xfrm>
            <a:off x="3153513" y="3593100"/>
            <a:ext cx="2836800" cy="3525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Ambiance industrielle</a:t>
            </a:r>
            <a:endParaRPr sz="1200"/>
          </a:p>
        </p:txBody>
      </p:sp>
      <p:sp>
        <p:nvSpPr>
          <p:cNvPr id="415" name="Google Shape;415;p65"/>
          <p:cNvSpPr txBox="1">
            <a:spLocks noGrp="1"/>
          </p:cNvSpPr>
          <p:nvPr>
            <p:ph type="body" idx="1"/>
          </p:nvPr>
        </p:nvSpPr>
        <p:spPr>
          <a:xfrm>
            <a:off x="3153500" y="4010875"/>
            <a:ext cx="2836800" cy="7560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Ensemble de bruit industriel : </a:t>
            </a:r>
            <a:r>
              <a:rPr lang="fr" sz="1100" u="sng">
                <a:solidFill>
                  <a:srgbClr val="1155CC"/>
                </a:solidFill>
                <a:hlinkClick r:id="rId4"/>
              </a:rPr>
              <a:t>https://www.youtube.com/watch?v=qk_K9bujtIM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6" name="Google Shape;416;p65"/>
          <p:cNvSpPr txBox="1">
            <a:spLocks noGrp="1"/>
          </p:cNvSpPr>
          <p:nvPr>
            <p:ph type="body" idx="1"/>
          </p:nvPr>
        </p:nvSpPr>
        <p:spPr>
          <a:xfrm>
            <a:off x="6134863" y="3593100"/>
            <a:ext cx="2836800" cy="3525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Presse hydraulique</a:t>
            </a:r>
            <a:endParaRPr sz="1200"/>
          </a:p>
        </p:txBody>
      </p:sp>
      <p:sp>
        <p:nvSpPr>
          <p:cNvPr id="417" name="Google Shape;417;p65"/>
          <p:cNvSpPr txBox="1">
            <a:spLocks noGrp="1"/>
          </p:cNvSpPr>
          <p:nvPr>
            <p:ph type="body" idx="1"/>
          </p:nvPr>
        </p:nvSpPr>
        <p:spPr>
          <a:xfrm>
            <a:off x="6134850" y="4010875"/>
            <a:ext cx="2836800" cy="756000"/>
          </a:xfrm>
          <a:prstGeom prst="rect">
            <a:avLst/>
          </a:prstGeom>
        </p:spPr>
        <p:txBody>
          <a:bodyPr spcFirstLastPara="1" wrap="square" lIns="92475" tIns="92475" rIns="92475" bIns="92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Bruit de presse hydraulique : </a:t>
            </a:r>
            <a:r>
              <a:rPr lang="fr" sz="1100" u="sng">
                <a:solidFill>
                  <a:srgbClr val="1155CC"/>
                </a:solidFill>
                <a:hlinkClick r:id="rId5"/>
              </a:rPr>
              <a:t>https://www.youtube.com/watch?v=35OBfk1F8Ps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418" name="Google Shape;418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00" y="1529163"/>
            <a:ext cx="2848720" cy="19012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9" name="Google Shape;419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1520" y="1538438"/>
            <a:ext cx="2820951" cy="188273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5696" y="1170125"/>
            <a:ext cx="1935094" cy="2270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Futur du projet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05242B-6242-468A-9591-6F2647A44EC3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Futur du projet</a:t>
            </a:r>
            <a:endParaRPr dirty="0"/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87073E03-C73D-4B0C-9346-CF3032502F21}"/>
              </a:ext>
            </a:extLst>
          </p:cNvPr>
          <p:cNvSpPr txBox="1">
            <a:spLocks/>
          </p:cNvSpPr>
          <p:nvPr/>
        </p:nvSpPr>
        <p:spPr>
          <a:xfrm>
            <a:off x="761280" y="1114422"/>
            <a:ext cx="306396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Matériel renouvelable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b="1" dirty="0">
                <a:latin typeface="Source Sans Pro" panose="020B0503030403020204" pitchFamily="34" charset="0"/>
              </a:rPr>
              <a:t>Boosters</a:t>
            </a:r>
            <a:endParaRPr lang="fr-FR" dirty="0">
              <a:latin typeface="Source Sans Pro" panose="020B0503030403020204" pitchFamily="34" charset="0"/>
            </a:endParaRP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A670B09E-AD77-4D47-A51D-86766492B537}"/>
              </a:ext>
            </a:extLst>
          </p:cNvPr>
          <p:cNvSpPr txBox="1">
            <a:spLocks/>
          </p:cNvSpPr>
          <p:nvPr/>
        </p:nvSpPr>
        <p:spPr>
          <a:xfrm>
            <a:off x="5318760" y="1128711"/>
            <a:ext cx="306396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Technologie plus flexible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b="1" dirty="0">
                <a:latin typeface="Source Sans Pro" panose="020B0503030403020204" pitchFamily="34" charset="0"/>
              </a:rPr>
              <a:t>Rendre plus facile le setup technique du jeu</a:t>
            </a:r>
          </a:p>
        </p:txBody>
      </p:sp>
    </p:spTree>
    <p:extLst>
      <p:ext uri="{BB962C8B-B14F-4D97-AF65-F5344CB8AC3E}">
        <p14:creationId xmlns:p14="http://schemas.microsoft.com/office/powerpoint/2010/main" val="184752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Équipe</a:t>
            </a:r>
            <a:endParaRPr dirty="0"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016367"/>
            <a:ext cx="3974550" cy="233195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fr-FR" dirty="0"/>
              <a:t>Cyrille </a:t>
            </a:r>
            <a:r>
              <a:rPr lang="fr-FR" dirty="0" err="1"/>
              <a:t>Alvergnat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Direction Artistique, Sound Design</a:t>
            </a:r>
          </a:p>
          <a:p>
            <a:pPr marL="0" indent="0">
              <a:spcAft>
                <a:spcPts val="1600"/>
              </a:spcAft>
              <a:buNone/>
            </a:pPr>
            <a:endParaRPr lang="fr-FR" sz="800" dirty="0"/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Paul </a:t>
            </a:r>
            <a:r>
              <a:rPr lang="fr-FR" dirty="0" err="1"/>
              <a:t>Demars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Programmation R&amp;D</a:t>
            </a:r>
          </a:p>
          <a:p>
            <a:pPr marL="0" indent="0">
              <a:spcAft>
                <a:spcPts val="1600"/>
              </a:spcAft>
              <a:buNone/>
            </a:pPr>
            <a:endParaRPr lang="fr-FR" sz="800" dirty="0"/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Gabriel </a:t>
            </a:r>
            <a:r>
              <a:rPr lang="fr-FR" dirty="0" err="1"/>
              <a:t>Lapegue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Programmation</a:t>
            </a:r>
          </a:p>
        </p:txBody>
      </p:sp>
      <p:sp>
        <p:nvSpPr>
          <p:cNvPr id="4" name="Google Shape;125;p29">
            <a:extLst>
              <a:ext uri="{FF2B5EF4-FFF2-40B4-BE49-F238E27FC236}">
                <a16:creationId xmlns:a16="http://schemas.microsoft.com/office/drawing/2014/main" id="{56FDDBD9-D7FB-4AAC-ACB3-04790CD4C818}"/>
              </a:ext>
            </a:extLst>
          </p:cNvPr>
          <p:cNvSpPr txBox="1">
            <a:spLocks/>
          </p:cNvSpPr>
          <p:nvPr/>
        </p:nvSpPr>
        <p:spPr>
          <a:xfrm>
            <a:off x="4857752" y="1016367"/>
            <a:ext cx="3974550" cy="23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fr-FR" dirty="0"/>
              <a:t>Marie Leblanc: </a:t>
            </a:r>
            <a:br>
              <a:rPr lang="fr-FR" dirty="0"/>
            </a:br>
            <a:r>
              <a:rPr lang="fr-FR" dirty="0"/>
              <a:t>Graphismes</a:t>
            </a:r>
          </a:p>
          <a:p>
            <a:pPr marL="0" indent="0">
              <a:spcAft>
                <a:spcPts val="1600"/>
              </a:spcAft>
              <a:buNone/>
            </a:pPr>
            <a:endParaRPr lang="fr-FR" sz="800" dirty="0"/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Logan </a:t>
            </a:r>
            <a:r>
              <a:rPr lang="fr-FR" dirty="0" err="1"/>
              <a:t>Porati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Game Design, </a:t>
            </a:r>
            <a:r>
              <a:rPr lang="fr-FR" dirty="0" err="1"/>
              <a:t>Technical</a:t>
            </a:r>
            <a:r>
              <a:rPr lang="fr-FR" dirty="0"/>
              <a:t> Art</a:t>
            </a:r>
          </a:p>
        </p:txBody>
      </p:sp>
    </p:spTree>
    <p:extLst>
      <p:ext uri="{BB962C8B-B14F-4D97-AF65-F5344CB8AC3E}">
        <p14:creationId xmlns:p14="http://schemas.microsoft.com/office/powerpoint/2010/main" val="1170121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Slides Secrètes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05242B-6242-468A-9591-6F2647A44EC3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6735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Balancing</a:t>
            </a:r>
            <a:endParaRPr dirty="0"/>
          </a:p>
        </p:txBody>
      </p:sp>
      <p:sp>
        <p:nvSpPr>
          <p:cNvPr id="139" name="Google Shape;139;p31"/>
          <p:cNvSpPr txBox="1">
            <a:spLocks noGrp="1"/>
          </p:cNvSpPr>
          <p:nvPr>
            <p:ph type="title" idx="2"/>
          </p:nvPr>
        </p:nvSpPr>
        <p:spPr>
          <a:xfrm>
            <a:off x="311700" y="631250"/>
            <a:ext cx="8520600" cy="2511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Cartes</a:t>
            </a:r>
            <a:endParaRPr dirty="0"/>
          </a:p>
        </p:txBody>
      </p:sp>
      <p:sp>
        <p:nvSpPr>
          <p:cNvPr id="11" name="Google Shape;138;p31">
            <a:extLst>
              <a:ext uri="{FF2B5EF4-FFF2-40B4-BE49-F238E27FC236}">
                <a16:creationId xmlns:a16="http://schemas.microsoft.com/office/drawing/2014/main" id="{A30AD585-8D29-48DF-85E3-729321BF4598}"/>
              </a:ext>
            </a:extLst>
          </p:cNvPr>
          <p:cNvSpPr txBox="1">
            <a:spLocks/>
          </p:cNvSpPr>
          <p:nvPr/>
        </p:nvSpPr>
        <p:spPr>
          <a:xfrm>
            <a:off x="311698" y="1252172"/>
            <a:ext cx="3701502" cy="351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200" dirty="0">
                <a:latin typeface="Source Sans Pro" panose="020B0503030403020204" pitchFamily="34" charset="0"/>
              </a:rPr>
              <a:t>La puissance des cartes est rationalisée sous 4 niveaux: 1, 2, 3 et 4</a:t>
            </a:r>
          </a:p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200" dirty="0">
                <a:latin typeface="Source Sans Pro" panose="020B0503030403020204" pitchFamily="34" charset="0"/>
              </a:rPr>
              <a:t>Deux cartes d’un même palier ont la même puissance qu’une carte du palier suivant</a:t>
            </a:r>
          </a:p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200" dirty="0">
                <a:latin typeface="Source Sans Pro" panose="020B0503030403020204" pitchFamily="34" charset="0"/>
              </a:rPr>
              <a:t>Pour simplifier la compréhension et les calculs du joueur (il est peu logique de se dire que 2+2 = 3), on montre les cartes sous la forme de valeurs pouvant s’additionner.</a:t>
            </a:r>
          </a:p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200" dirty="0">
                <a:latin typeface="Source Sans Pro" panose="020B0503030403020204" pitchFamily="34" charset="0"/>
              </a:rPr>
              <a:t>La courbe de conversion des cartes suit la formule :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100" dirty="0">
                <a:latin typeface="Source Sans Pro" panose="020B0503030403020204" pitchFamily="34" charset="0"/>
              </a:rPr>
              <a:t>Cette fonction permet de faire en sorte que pour gagner 1 palier, on doit multiplier la valeur du palier précédent par 2.</a:t>
            </a:r>
          </a:p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200" dirty="0">
                <a:latin typeface="Source Sans Pro" panose="020B0503030403020204" pitchFamily="34" charset="0"/>
              </a:rPr>
              <a:t>Cette méthode offre également plus d’options de jeu car le joueur peut additionner des cartes de paliers différents. (1 + 3 = 3.25 devient 1 + 4 = 5)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81284CB-1EAE-4982-880A-5E1F02A289A7}"/>
              </a:ext>
            </a:extLst>
          </p:cNvPr>
          <p:cNvGrpSpPr/>
          <p:nvPr/>
        </p:nvGrpSpPr>
        <p:grpSpPr>
          <a:xfrm>
            <a:off x="4435740" y="1455050"/>
            <a:ext cx="4396560" cy="3068805"/>
            <a:chOff x="4804230" y="1509379"/>
            <a:chExt cx="4028069" cy="281159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8D83EB2-5AF4-408D-AE87-3B6B1EBDD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9372" y="1527944"/>
              <a:ext cx="3882927" cy="267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4D9DAE13-495E-44C8-9618-C0B210FED508}"/>
                </a:ext>
              </a:extLst>
            </p:cNvPr>
            <p:cNvSpPr txBox="1"/>
            <p:nvPr/>
          </p:nvSpPr>
          <p:spPr>
            <a:xfrm>
              <a:off x="5805715" y="4013200"/>
              <a:ext cx="174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A02FEE7-AA9E-428F-BEDD-0F451B1CFC8D}"/>
                </a:ext>
              </a:extLst>
            </p:cNvPr>
            <p:cNvSpPr txBox="1"/>
            <p:nvPr/>
          </p:nvSpPr>
          <p:spPr>
            <a:xfrm>
              <a:off x="6647543" y="4007431"/>
              <a:ext cx="174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86A241F-FCBA-4D84-BCA5-5FA2CD782DE5}"/>
                </a:ext>
              </a:extLst>
            </p:cNvPr>
            <p:cNvSpPr txBox="1"/>
            <p:nvPr/>
          </p:nvSpPr>
          <p:spPr>
            <a:xfrm>
              <a:off x="7489371" y="4007430"/>
              <a:ext cx="174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3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6593F27-EB24-460F-9492-E7C6E7C77E93}"/>
                </a:ext>
              </a:extLst>
            </p:cNvPr>
            <p:cNvSpPr txBox="1"/>
            <p:nvPr/>
          </p:nvSpPr>
          <p:spPr>
            <a:xfrm>
              <a:off x="8323943" y="4007430"/>
              <a:ext cx="174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4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CD03125-6585-4698-8A9D-BFA7A0E6413F}"/>
                </a:ext>
              </a:extLst>
            </p:cNvPr>
            <p:cNvSpPr txBox="1"/>
            <p:nvPr/>
          </p:nvSpPr>
          <p:spPr>
            <a:xfrm>
              <a:off x="4818923" y="3643086"/>
              <a:ext cx="174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DB0BE70-1A00-4528-9A7D-D1C3277FF1F2}"/>
                </a:ext>
              </a:extLst>
            </p:cNvPr>
            <p:cNvSpPr txBox="1"/>
            <p:nvPr/>
          </p:nvSpPr>
          <p:spPr>
            <a:xfrm>
              <a:off x="4818923" y="3335249"/>
              <a:ext cx="174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6ED6E31-8173-45B9-A632-E4B303997DD4}"/>
                </a:ext>
              </a:extLst>
            </p:cNvPr>
            <p:cNvSpPr txBox="1"/>
            <p:nvPr/>
          </p:nvSpPr>
          <p:spPr>
            <a:xfrm>
              <a:off x="4818923" y="2713850"/>
              <a:ext cx="174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4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A19DADE-7FE4-4F9E-8D25-37ECD27472B6}"/>
                </a:ext>
              </a:extLst>
            </p:cNvPr>
            <p:cNvSpPr txBox="1"/>
            <p:nvPr/>
          </p:nvSpPr>
          <p:spPr>
            <a:xfrm>
              <a:off x="4804230" y="1509379"/>
              <a:ext cx="174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8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A2E0AC-1379-4F45-9A2B-136B1AC6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03" y="3296967"/>
            <a:ext cx="744357" cy="2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8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Balancing</a:t>
            </a:r>
            <a:endParaRPr dirty="0"/>
          </a:p>
        </p:txBody>
      </p:sp>
      <p:sp>
        <p:nvSpPr>
          <p:cNvPr id="139" name="Google Shape;139;p31"/>
          <p:cNvSpPr txBox="1">
            <a:spLocks noGrp="1"/>
          </p:cNvSpPr>
          <p:nvPr>
            <p:ph type="title" idx="2"/>
          </p:nvPr>
        </p:nvSpPr>
        <p:spPr>
          <a:xfrm>
            <a:off x="311700" y="631250"/>
            <a:ext cx="8520600" cy="251100"/>
          </a:xfrm>
          <a:prstGeom prst="rect">
            <a:avLst/>
          </a:prstGeom>
        </p:spPr>
        <p:txBody>
          <a:bodyPr spcFirstLastPara="1" wrap="square" lIns="93550" tIns="93550" rIns="93550" bIns="93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Monstres</a:t>
            </a:r>
            <a:endParaRPr dirty="0"/>
          </a:p>
        </p:txBody>
      </p:sp>
      <p:sp>
        <p:nvSpPr>
          <p:cNvPr id="11" name="Google Shape;138;p31">
            <a:extLst>
              <a:ext uri="{FF2B5EF4-FFF2-40B4-BE49-F238E27FC236}">
                <a16:creationId xmlns:a16="http://schemas.microsoft.com/office/drawing/2014/main" id="{A30AD585-8D29-48DF-85E3-729321BF4598}"/>
              </a:ext>
            </a:extLst>
          </p:cNvPr>
          <p:cNvSpPr txBox="1">
            <a:spLocks/>
          </p:cNvSpPr>
          <p:nvPr/>
        </p:nvSpPr>
        <p:spPr>
          <a:xfrm>
            <a:off x="311698" y="1285521"/>
            <a:ext cx="8520600" cy="96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200" dirty="0">
                <a:latin typeface="Source Sans Pro" panose="020B0503030403020204" pitchFamily="34" charset="0"/>
              </a:rPr>
              <a:t>Les pièces d’or des monstres ainsi que les points sont déterminées à partir des valeurs </a:t>
            </a:r>
            <a:r>
              <a:rPr lang="fr-FR" sz="1200" b="1" dirty="0">
                <a:latin typeface="Source Sans Pro" panose="020B0503030403020204" pitchFamily="34" charset="0"/>
              </a:rPr>
              <a:t>d’attaque</a:t>
            </a:r>
            <a:r>
              <a:rPr lang="fr-FR" sz="1200" dirty="0">
                <a:latin typeface="Source Sans Pro" panose="020B0503030403020204" pitchFamily="34" charset="0"/>
              </a:rPr>
              <a:t> et </a:t>
            </a:r>
            <a:r>
              <a:rPr lang="fr-FR" sz="1200" b="1" dirty="0">
                <a:latin typeface="Source Sans Pro" panose="020B0503030403020204" pitchFamily="34" charset="0"/>
              </a:rPr>
              <a:t>de</a:t>
            </a:r>
            <a:r>
              <a:rPr lang="fr-FR" sz="1200" dirty="0">
                <a:latin typeface="Source Sans Pro" panose="020B0503030403020204" pitchFamily="34" charset="0"/>
              </a:rPr>
              <a:t> </a:t>
            </a:r>
            <a:r>
              <a:rPr lang="fr-FR" sz="1200" b="1" dirty="0">
                <a:latin typeface="Source Sans Pro" panose="020B0503030403020204" pitchFamily="34" charset="0"/>
              </a:rPr>
              <a:t>défense</a:t>
            </a:r>
            <a:r>
              <a:rPr lang="fr-FR" sz="1200" dirty="0">
                <a:latin typeface="Source Sans Pro" panose="020B0503030403020204" pitchFamily="34" charset="0"/>
              </a:rPr>
              <a:t> du monstre.</a:t>
            </a:r>
          </a:p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200" dirty="0">
                <a:latin typeface="Source Sans Pro" panose="020B0503030403020204" pitchFamily="34" charset="0"/>
              </a:rPr>
              <a:t>Un </a:t>
            </a:r>
            <a:r>
              <a:rPr lang="fr-FR" sz="1200" b="1" dirty="0">
                <a:latin typeface="Source Sans Pro" panose="020B0503030403020204" pitchFamily="34" charset="0"/>
              </a:rPr>
              <a:t>ratio de difficulté </a:t>
            </a:r>
            <a:r>
              <a:rPr lang="fr-FR" sz="1200" dirty="0">
                <a:latin typeface="Source Sans Pro" panose="020B0503030403020204" pitchFamily="34" charset="0"/>
              </a:rPr>
              <a:t>permet d’</a:t>
            </a:r>
            <a:r>
              <a:rPr lang="fr-FR" sz="1200" b="1" dirty="0">
                <a:latin typeface="Source Sans Pro" panose="020B0503030403020204" pitchFamily="34" charset="0"/>
              </a:rPr>
              <a:t>augmenter la difficulté des monstres</a:t>
            </a:r>
            <a:r>
              <a:rPr lang="fr-FR" sz="1200" dirty="0">
                <a:latin typeface="Source Sans Pro" panose="020B0503030403020204" pitchFamily="34" charset="0"/>
              </a:rPr>
              <a:t>.</a:t>
            </a:r>
          </a:p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200" dirty="0">
                <a:latin typeface="Source Sans Pro" panose="020B0503030403020204" pitchFamily="34" charset="0"/>
              </a:rPr>
              <a:t>La colonne </a:t>
            </a:r>
            <a:r>
              <a:rPr lang="fr-FR" sz="1200" b="1" dirty="0">
                <a:latin typeface="Source Sans Pro" panose="020B0503030403020204" pitchFamily="34" charset="0"/>
              </a:rPr>
              <a:t>VALIDATION</a:t>
            </a:r>
            <a:r>
              <a:rPr lang="fr-FR" sz="1200" dirty="0">
                <a:latin typeface="Source Sans Pro" panose="020B0503030403020204" pitchFamily="34" charset="0"/>
              </a:rPr>
              <a:t> permet de </a:t>
            </a:r>
            <a:r>
              <a:rPr lang="fr-FR" sz="1200" b="1" dirty="0">
                <a:latin typeface="Source Sans Pro" panose="020B0503030403020204" pitchFamily="34" charset="0"/>
              </a:rPr>
              <a:t>vérifier l’écart du monstre à la difficulté </a:t>
            </a:r>
            <a:r>
              <a:rPr lang="fr-FR" sz="1200" dirty="0">
                <a:latin typeface="Source Sans Pro" panose="020B0503030403020204" pitchFamily="34" charset="0"/>
              </a:rPr>
              <a:t>qu’il devrait avoir pour son ratio de difficulté.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5ED592-2F2B-432B-B5C2-5197C8B5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698" y="2571750"/>
            <a:ext cx="8520600" cy="20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Fiche d’identité</a:t>
            </a:r>
            <a:endParaRPr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DC35FE4-23C0-4F66-A453-E4505E1426CE}"/>
              </a:ext>
            </a:extLst>
          </p:cNvPr>
          <p:cNvGrpSpPr/>
          <p:nvPr/>
        </p:nvGrpSpPr>
        <p:grpSpPr>
          <a:xfrm>
            <a:off x="748307" y="3034612"/>
            <a:ext cx="2791392" cy="1857376"/>
            <a:chOff x="6040908" y="876199"/>
            <a:chExt cx="2791392" cy="1857376"/>
          </a:xfrm>
        </p:grpSpPr>
        <p:sp>
          <p:nvSpPr>
            <p:cNvPr id="5" name="Google Shape;125;p29">
              <a:extLst>
                <a:ext uri="{FF2B5EF4-FFF2-40B4-BE49-F238E27FC236}">
                  <a16:creationId xmlns:a16="http://schemas.microsoft.com/office/drawing/2014/main" id="{4C48C390-2342-463E-8888-FB64B2239D7D}"/>
                </a:ext>
              </a:extLst>
            </p:cNvPr>
            <p:cNvSpPr txBox="1">
              <a:spLocks/>
            </p:cNvSpPr>
            <p:nvPr/>
          </p:nvSpPr>
          <p:spPr>
            <a:xfrm>
              <a:off x="6040908" y="876199"/>
              <a:ext cx="2791392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550" tIns="93550" rIns="93550" bIns="9355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○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■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●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○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■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●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○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Source Sans Pro"/>
                <a:buChar char="■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Source Sans Pro"/>
                <a:buNone/>
              </a:pPr>
              <a:r>
                <a:rPr lang="fr-FR" b="1" dirty="0"/>
                <a:t>Piliers de gameplay</a:t>
              </a:r>
            </a:p>
          </p:txBody>
        </p:sp>
        <p:sp>
          <p:nvSpPr>
            <p:cNvPr id="7" name="Google Shape;125;p29">
              <a:extLst>
                <a:ext uri="{FF2B5EF4-FFF2-40B4-BE49-F238E27FC236}">
                  <a16:creationId xmlns:a16="http://schemas.microsoft.com/office/drawing/2014/main" id="{E4266965-3F52-46A5-BF86-823B45CB91BC}"/>
                </a:ext>
              </a:extLst>
            </p:cNvPr>
            <p:cNvSpPr txBox="1">
              <a:spLocks/>
            </p:cNvSpPr>
            <p:nvPr/>
          </p:nvSpPr>
          <p:spPr>
            <a:xfrm>
              <a:off x="6084667" y="2375723"/>
              <a:ext cx="1104706" cy="357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550" tIns="93550" rIns="93550" bIns="9355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○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■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●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○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■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●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○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Source Sans Pro"/>
                <a:buChar char="■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Source Sans Pro"/>
                <a:buNone/>
              </a:pPr>
              <a:r>
                <a:rPr lang="fr-FR" sz="1200" b="1" dirty="0"/>
                <a:t>Marchandage</a:t>
              </a:r>
            </a:p>
          </p:txBody>
        </p:sp>
        <p:pic>
          <p:nvPicPr>
            <p:cNvPr id="3" name="Image 2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73149748-BF80-409F-BFC9-9E3AE2E97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3436" y="1576847"/>
              <a:ext cx="833108" cy="74849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Image 5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A295D23E-1B0A-4E64-B0D7-AFF455ABC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4836" y="1576847"/>
              <a:ext cx="724368" cy="75441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Google Shape;125;p29">
              <a:extLst>
                <a:ext uri="{FF2B5EF4-FFF2-40B4-BE49-F238E27FC236}">
                  <a16:creationId xmlns:a16="http://schemas.microsoft.com/office/drawing/2014/main" id="{762B6006-9A56-47F2-AB7B-EB1D8861E57B}"/>
                </a:ext>
              </a:extLst>
            </p:cNvPr>
            <p:cNvSpPr txBox="1">
              <a:spLocks/>
            </p:cNvSpPr>
            <p:nvPr/>
          </p:nvSpPr>
          <p:spPr>
            <a:xfrm>
              <a:off x="7327680" y="2375722"/>
              <a:ext cx="1504620" cy="357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550" tIns="93550" rIns="93550" bIns="9355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○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■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●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○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■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●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Source Sans Pro"/>
                <a:buChar char="○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Source Sans Pro"/>
                <a:buChar char="■"/>
                <a:defRPr sz="1400" b="0" i="0" u="none" strike="noStrike" cap="none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Source Sans Pro"/>
                <a:buNone/>
              </a:pPr>
              <a:r>
                <a:rPr lang="fr-FR" sz="1200" b="1" dirty="0"/>
                <a:t>Gestion / Stratégie</a:t>
              </a:r>
            </a:p>
          </p:txBody>
        </p:sp>
      </p:grp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787800EF-5026-4C23-AA80-41423100F5C4}"/>
              </a:ext>
            </a:extLst>
          </p:cNvPr>
          <p:cNvSpPr txBox="1">
            <a:spLocks/>
          </p:cNvSpPr>
          <p:nvPr/>
        </p:nvSpPr>
        <p:spPr>
          <a:xfrm>
            <a:off x="748306" y="1337829"/>
            <a:ext cx="2835154" cy="144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fr-FR" sz="1600" b="1" dirty="0"/>
              <a:t>Joueurs: </a:t>
            </a:r>
            <a:r>
              <a:rPr lang="fr-FR" sz="1600" dirty="0"/>
              <a:t>4 joueurs.</a:t>
            </a:r>
            <a:endParaRPr lang="fr-FR" dirty="0"/>
          </a:p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Gameplay Asymétrique: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Manager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Marchand</a:t>
            </a:r>
          </a:p>
          <a:p>
            <a:pPr lvl="1" algn="just">
              <a:spcAft>
                <a:spcPts val="600"/>
              </a:spcAft>
            </a:pPr>
            <a:endParaRPr lang="fr-FR" sz="800" dirty="0"/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C141226-909F-47D1-B6E5-D325ABCE7C1A}"/>
              </a:ext>
            </a:extLst>
          </p:cNvPr>
          <p:cNvSpPr txBox="1">
            <a:spLocks/>
          </p:cNvSpPr>
          <p:nvPr/>
        </p:nvSpPr>
        <p:spPr>
          <a:xfrm>
            <a:off x="5079206" y="1337829"/>
            <a:ext cx="3745950" cy="235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Manager: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Envoient leurs Aventuriers combattre des monstres pour gagner des points.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Gagnent des pièces d’or.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endParaRPr lang="fr-FR" sz="1600" b="1" dirty="0">
              <a:latin typeface="Source Sans Pro" panose="020B050303040302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Marchand: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Achètent et vendent de l’équipement.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Amassent des pièces d’or.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</a:pPr>
            <a:endParaRPr lang="fr-FR" dirty="0">
              <a:latin typeface="Source Sans Pro" panose="020B0503030403020204" pitchFamily="34" charset="0"/>
            </a:endParaRPr>
          </a:p>
        </p:txBody>
      </p:sp>
      <p:sp>
        <p:nvSpPr>
          <p:cNvPr id="24" name="Google Shape;125;p29">
            <a:extLst>
              <a:ext uri="{FF2B5EF4-FFF2-40B4-BE49-F238E27FC236}">
                <a16:creationId xmlns:a16="http://schemas.microsoft.com/office/drawing/2014/main" id="{723C4A3E-3ACD-4FCC-9C0B-BC45F0EDB29C}"/>
              </a:ext>
            </a:extLst>
          </p:cNvPr>
          <p:cNvSpPr txBox="1">
            <a:spLocks/>
          </p:cNvSpPr>
          <p:nvPr/>
        </p:nvSpPr>
        <p:spPr>
          <a:xfrm>
            <a:off x="5709168" y="844780"/>
            <a:ext cx="248602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Font typeface="Source Sans Pro"/>
              <a:buNone/>
            </a:pPr>
            <a:r>
              <a:rPr lang="fr-FR" b="1" dirty="0"/>
              <a:t>Pitch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Plateau de jeu</a:t>
            </a:r>
            <a:endParaRPr dirty="0"/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787800EF-5026-4C23-AA80-41423100F5C4}"/>
              </a:ext>
            </a:extLst>
          </p:cNvPr>
          <p:cNvSpPr txBox="1">
            <a:spLocks/>
          </p:cNvSpPr>
          <p:nvPr/>
        </p:nvSpPr>
        <p:spPr>
          <a:xfrm>
            <a:off x="311700" y="1128711"/>
            <a:ext cx="374595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Hardware: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Cartes NFC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Téléphones (Scanner NFC)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Écran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endParaRPr lang="fr-FR" dirty="0">
              <a:latin typeface="Source Sans Pro" panose="020B0503030403020204" pitchFamily="34" charset="0"/>
            </a:endParaRPr>
          </a:p>
          <a:p>
            <a:pPr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sz="1600" b="1" dirty="0">
                <a:latin typeface="Source Sans Pro" panose="020B0503030403020204" pitchFamily="34" charset="0"/>
              </a:rPr>
              <a:t>Matériel: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Cartes équipement (boosters)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Cartes aventurier</a:t>
            </a:r>
          </a:p>
          <a:p>
            <a:pPr lvl="1" algn="just" fontAlgn="base">
              <a:lnSpc>
                <a:spcPct val="100000"/>
              </a:lnSpc>
              <a:spcBef>
                <a:spcPts val="600"/>
              </a:spcBef>
            </a:pPr>
            <a:r>
              <a:rPr lang="fr-FR" dirty="0">
                <a:latin typeface="Source Sans Pro" panose="020B0503030403020204" pitchFamily="34" charset="0"/>
              </a:rPr>
              <a:t>Pièces d’or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F35E06D-AB39-4932-81A3-3B421E32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761616" y="1010585"/>
            <a:ext cx="5153062" cy="32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1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Tour de jeu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304CA3C-05F1-41E3-8C0D-082BCCD7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274275"/>
            <a:ext cx="2579781" cy="12815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F954CB-7A99-41C9-A3D0-45846CDB3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293" y="1590964"/>
            <a:ext cx="2307048" cy="6608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F4D0027-2D63-4F13-92EE-89C17D963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834" y="1337829"/>
            <a:ext cx="2965622" cy="271709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AEAED21-48F3-4C6C-9464-6EB1A9F2F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243" y="2199163"/>
            <a:ext cx="2958829" cy="151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5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Négociation</a:t>
            </a:r>
            <a:endParaRPr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14D9EDB-A539-489A-83E5-6EF5554E7F5C}"/>
              </a:ext>
            </a:extLst>
          </p:cNvPr>
          <p:cNvGrpSpPr/>
          <p:nvPr/>
        </p:nvGrpSpPr>
        <p:grpSpPr>
          <a:xfrm>
            <a:off x="3651066" y="940388"/>
            <a:ext cx="1522914" cy="3384329"/>
            <a:chOff x="3651066" y="940388"/>
            <a:chExt cx="1522914" cy="3384329"/>
          </a:xfrm>
        </p:grpSpPr>
        <p:pic>
          <p:nvPicPr>
            <p:cNvPr id="4" name="Image 3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AADAF616-81A6-49AF-9801-4C0FF9EEB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3006" y="1340210"/>
              <a:ext cx="959034" cy="740042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F59C983-5157-478A-BCF3-12B3DBC57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3933006" y="3246121"/>
              <a:ext cx="959034" cy="740042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A3362AE-1B08-4D92-B6F7-5B5221039519}"/>
                </a:ext>
              </a:extLst>
            </p:cNvPr>
            <p:cNvSpPr txBox="1"/>
            <p:nvPr/>
          </p:nvSpPr>
          <p:spPr>
            <a:xfrm>
              <a:off x="3651066" y="3986163"/>
              <a:ext cx="1522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rgbClr val="1F97D3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Manager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D86F171-BA02-462C-AE2A-EA389C406EED}"/>
                </a:ext>
              </a:extLst>
            </p:cNvPr>
            <p:cNvSpPr txBox="1"/>
            <p:nvPr/>
          </p:nvSpPr>
          <p:spPr>
            <a:xfrm>
              <a:off x="3651066" y="940388"/>
              <a:ext cx="1522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rgbClr val="F07E2B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Marchand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9B6199E-69D8-43DD-87B8-995FFBCAF937}"/>
              </a:ext>
            </a:extLst>
          </p:cNvPr>
          <p:cNvGrpSpPr/>
          <p:nvPr/>
        </p:nvGrpSpPr>
        <p:grpSpPr>
          <a:xfrm>
            <a:off x="4655820" y="2901995"/>
            <a:ext cx="3101341" cy="1243286"/>
            <a:chOff x="4655820" y="2901995"/>
            <a:chExt cx="3101341" cy="1243286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F58EF11-9444-4A63-ADF6-B8CE081B8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820" y="3688080"/>
              <a:ext cx="1249680" cy="76202"/>
            </a:xfrm>
            <a:prstGeom prst="line">
              <a:avLst/>
            </a:prstGeom>
            <a:ln w="28575">
              <a:solidFill>
                <a:srgbClr val="125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CE0E74F-FED2-4EDB-99C7-DE20F77D08D4}"/>
                </a:ext>
              </a:extLst>
            </p:cNvPr>
            <p:cNvSpPr/>
            <p:nvPr/>
          </p:nvSpPr>
          <p:spPr>
            <a:xfrm>
              <a:off x="5896795" y="3130411"/>
              <a:ext cx="1860366" cy="1014870"/>
            </a:xfrm>
            <a:prstGeom prst="ellipse">
              <a:avLst/>
            </a:prstGeom>
            <a:solidFill>
              <a:srgbClr val="125678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047CCDF5-5E98-4F17-8496-6F47BBFB23FA}"/>
                </a:ext>
              </a:extLst>
            </p:cNvPr>
            <p:cNvSpPr txBox="1"/>
            <p:nvPr/>
          </p:nvSpPr>
          <p:spPr>
            <a:xfrm>
              <a:off x="5227009" y="2901995"/>
              <a:ext cx="1522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rgbClr val="125678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Besoins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7163C0E-9B60-432F-8059-F556E03BE9AA}"/>
              </a:ext>
            </a:extLst>
          </p:cNvPr>
          <p:cNvGrpSpPr/>
          <p:nvPr/>
        </p:nvGrpSpPr>
        <p:grpSpPr>
          <a:xfrm>
            <a:off x="1036318" y="2846607"/>
            <a:ext cx="3196320" cy="1308833"/>
            <a:chOff x="1036318" y="2846607"/>
            <a:chExt cx="3196320" cy="1308833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80352768-4B42-411F-93E9-F6DCF7BA5286}"/>
                </a:ext>
              </a:extLst>
            </p:cNvPr>
            <p:cNvCxnSpPr>
              <a:cxnSpLocks/>
            </p:cNvCxnSpPr>
            <p:nvPr/>
          </p:nvCxnSpPr>
          <p:spPr>
            <a:xfrm>
              <a:off x="2903220" y="3710940"/>
              <a:ext cx="1329418" cy="65224"/>
            </a:xfrm>
            <a:prstGeom prst="line">
              <a:avLst/>
            </a:prstGeom>
            <a:ln w="28575">
              <a:solidFill>
                <a:srgbClr val="51B4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69428DDA-422B-430A-A8AF-984ED6AE9098}"/>
                </a:ext>
              </a:extLst>
            </p:cNvPr>
            <p:cNvSpPr/>
            <p:nvPr/>
          </p:nvSpPr>
          <p:spPr>
            <a:xfrm>
              <a:off x="1036318" y="3140570"/>
              <a:ext cx="1860366" cy="1014870"/>
            </a:xfrm>
            <a:prstGeom prst="ellipse">
              <a:avLst/>
            </a:prstGeom>
            <a:solidFill>
              <a:srgbClr val="51B4E5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9013679E-0F49-4F38-901C-6D5E86A72FFF}"/>
                </a:ext>
              </a:extLst>
            </p:cNvPr>
            <p:cNvSpPr txBox="1"/>
            <p:nvPr/>
          </p:nvSpPr>
          <p:spPr>
            <a:xfrm>
              <a:off x="2084058" y="2846607"/>
              <a:ext cx="1522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rgbClr val="51B4E5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Ressources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8015F268-E675-4B78-94C8-8C97C9BBEB83}"/>
              </a:ext>
            </a:extLst>
          </p:cNvPr>
          <p:cNvGrpSpPr/>
          <p:nvPr/>
        </p:nvGrpSpPr>
        <p:grpSpPr>
          <a:xfrm>
            <a:off x="4643579" y="1098983"/>
            <a:ext cx="3196320" cy="1178752"/>
            <a:chOff x="4643579" y="1098983"/>
            <a:chExt cx="3196320" cy="1178752"/>
          </a:xfrm>
        </p:grpSpPr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19D78F3-1A30-4AFA-9DDB-3C38107BF9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3579" y="1478259"/>
              <a:ext cx="1353361" cy="68601"/>
            </a:xfrm>
            <a:prstGeom prst="line">
              <a:avLst/>
            </a:prstGeom>
            <a:ln w="28575">
              <a:solidFill>
                <a:srgbClr val="F4A3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A2C29137-F0E6-4FA3-809E-FC8DFA26F894}"/>
                </a:ext>
              </a:extLst>
            </p:cNvPr>
            <p:cNvSpPr/>
            <p:nvPr/>
          </p:nvSpPr>
          <p:spPr>
            <a:xfrm rot="10800000">
              <a:off x="5979533" y="1098983"/>
              <a:ext cx="1860366" cy="1014870"/>
            </a:xfrm>
            <a:prstGeom prst="ellipse">
              <a:avLst/>
            </a:prstGeom>
            <a:solidFill>
              <a:srgbClr val="F4A366"/>
            </a:solidFill>
            <a:ln>
              <a:solidFill>
                <a:srgbClr val="F07E2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821E39BF-2387-41F5-836E-CC8478DD0BE6}"/>
                </a:ext>
              </a:extLst>
            </p:cNvPr>
            <p:cNvSpPr txBox="1"/>
            <p:nvPr/>
          </p:nvSpPr>
          <p:spPr>
            <a:xfrm>
              <a:off x="5024943" y="1939181"/>
              <a:ext cx="1522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rgbClr val="F4A366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Ressources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F8BBD597-3697-4794-BB1A-A21B0455CD8D}"/>
              </a:ext>
            </a:extLst>
          </p:cNvPr>
          <p:cNvGrpSpPr/>
          <p:nvPr/>
        </p:nvGrpSpPr>
        <p:grpSpPr>
          <a:xfrm>
            <a:off x="1119056" y="1109142"/>
            <a:ext cx="3101341" cy="1140388"/>
            <a:chOff x="1119056" y="1109142"/>
            <a:chExt cx="3101341" cy="1140388"/>
          </a:xfrm>
        </p:grpSpPr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016EBA8B-C5BF-40A1-B04A-229616002F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9420" y="1490141"/>
              <a:ext cx="1240977" cy="79579"/>
            </a:xfrm>
            <a:prstGeom prst="line">
              <a:avLst/>
            </a:prstGeom>
            <a:ln w="28575">
              <a:solidFill>
                <a:srgbClr val="C66C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63DC3816-B14A-4F80-A7B0-B0F1F0B4C52A}"/>
                </a:ext>
              </a:extLst>
            </p:cNvPr>
            <p:cNvSpPr/>
            <p:nvPr/>
          </p:nvSpPr>
          <p:spPr>
            <a:xfrm rot="10800000">
              <a:off x="1119056" y="1109142"/>
              <a:ext cx="1860366" cy="1014870"/>
            </a:xfrm>
            <a:prstGeom prst="ellipse">
              <a:avLst/>
            </a:prstGeom>
            <a:solidFill>
              <a:srgbClr val="C66C28"/>
            </a:solidFill>
            <a:ln>
              <a:solidFill>
                <a:srgbClr val="F07E2B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B8CA9758-BBCC-434C-8EF7-EEF2DFBDE8D5}"/>
                </a:ext>
              </a:extLst>
            </p:cNvPr>
            <p:cNvSpPr txBox="1"/>
            <p:nvPr/>
          </p:nvSpPr>
          <p:spPr>
            <a:xfrm>
              <a:off x="2410091" y="1910976"/>
              <a:ext cx="1522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rgbClr val="C45C0E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Besoins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FFB4ABBC-2A0A-40AE-A514-F66999706CAF}"/>
              </a:ext>
            </a:extLst>
          </p:cNvPr>
          <p:cNvGrpSpPr/>
          <p:nvPr/>
        </p:nvGrpSpPr>
        <p:grpSpPr>
          <a:xfrm>
            <a:off x="5786400" y="3197197"/>
            <a:ext cx="2789794" cy="900825"/>
            <a:chOff x="5786400" y="3197197"/>
            <a:chExt cx="2789794" cy="900825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208B0A1-3E8A-47AB-96A4-955762935DD4}"/>
                </a:ext>
              </a:extLst>
            </p:cNvPr>
            <p:cNvSpPr txBox="1"/>
            <p:nvPr/>
          </p:nvSpPr>
          <p:spPr>
            <a:xfrm>
              <a:off x="5786400" y="3386000"/>
              <a:ext cx="2081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Équipement pour le prochain combat</a:t>
              </a:r>
            </a:p>
          </p:txBody>
        </p:sp>
        <p:pic>
          <p:nvPicPr>
            <p:cNvPr id="43" name="Image 42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A87E26DA-B5B9-43DF-B173-58291E45C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1000"/>
            </a:blip>
            <a:stretch>
              <a:fillRect/>
            </a:stretch>
          </p:blipFill>
          <p:spPr>
            <a:xfrm>
              <a:off x="7950296" y="3197197"/>
              <a:ext cx="625898" cy="900825"/>
            </a:xfrm>
            <a:prstGeom prst="rect">
              <a:avLst/>
            </a:prstGeom>
          </p:spPr>
        </p:pic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FEF8D056-78EA-44A4-9723-FCF2A63CD625}"/>
              </a:ext>
            </a:extLst>
          </p:cNvPr>
          <p:cNvSpPr txBox="1"/>
          <p:nvPr/>
        </p:nvSpPr>
        <p:spPr>
          <a:xfrm>
            <a:off x="5869138" y="1208975"/>
            <a:ext cx="208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Cartes d’équipement</a:t>
            </a:r>
          </a:p>
        </p:txBody>
      </p:sp>
      <p:pic>
        <p:nvPicPr>
          <p:cNvPr id="45" name="Image 4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568736DC-8EE4-461C-9A49-7E4428CF4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294" y="1166164"/>
            <a:ext cx="625898" cy="90082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15C03D80-693B-4E6D-9175-204AFC656AF3}"/>
              </a:ext>
            </a:extLst>
          </p:cNvPr>
          <p:cNvSpPr txBox="1"/>
          <p:nvPr/>
        </p:nvSpPr>
        <p:spPr>
          <a:xfrm>
            <a:off x="925923" y="3416087"/>
            <a:ext cx="208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Pièces d’or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A17A3F02-839F-443A-B66B-162E5DB32FD0}"/>
              </a:ext>
            </a:extLst>
          </p:cNvPr>
          <p:cNvGrpSpPr/>
          <p:nvPr/>
        </p:nvGrpSpPr>
        <p:grpSpPr>
          <a:xfrm>
            <a:off x="164989" y="1359200"/>
            <a:ext cx="2952485" cy="537498"/>
            <a:chOff x="164989" y="1359200"/>
            <a:chExt cx="2952485" cy="537498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9AE4552-88C4-41C2-A938-5556696037DF}"/>
                </a:ext>
              </a:extLst>
            </p:cNvPr>
            <p:cNvSpPr txBox="1"/>
            <p:nvPr/>
          </p:nvSpPr>
          <p:spPr>
            <a:xfrm>
              <a:off x="1036318" y="1359200"/>
              <a:ext cx="2081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Le plus de pièces d’or possible</a:t>
              </a:r>
            </a:p>
          </p:txBody>
        </p:sp>
        <p:pic>
          <p:nvPicPr>
            <p:cNvPr id="49" name="Image 48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86B77664-6597-4D87-8F0B-68D13C66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164989" y="1422419"/>
              <a:ext cx="862113" cy="474279"/>
            </a:xfrm>
            <a:prstGeom prst="rect">
              <a:avLst/>
            </a:prstGeom>
          </p:spPr>
        </p:pic>
      </p:grpSp>
      <p:sp>
        <p:nvSpPr>
          <p:cNvPr id="54" name="Flèche : courbe vers la gauche 53">
            <a:extLst>
              <a:ext uri="{FF2B5EF4-FFF2-40B4-BE49-F238E27FC236}">
                <a16:creationId xmlns:a16="http://schemas.microsoft.com/office/drawing/2014/main" id="{B865587B-1791-4ECD-B409-A7C4EB73F9BE}"/>
              </a:ext>
            </a:extLst>
          </p:cNvPr>
          <p:cNvSpPr/>
          <p:nvPr/>
        </p:nvSpPr>
        <p:spPr>
          <a:xfrm>
            <a:off x="7139449" y="1888988"/>
            <a:ext cx="666577" cy="1694004"/>
          </a:xfrm>
          <a:prstGeom prst="curvedLeftArrow">
            <a:avLst>
              <a:gd name="adj1" fmla="val 25000"/>
              <a:gd name="adj2" fmla="val 9038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Flèche : courbe vers la gauche 55">
            <a:extLst>
              <a:ext uri="{FF2B5EF4-FFF2-40B4-BE49-F238E27FC236}">
                <a16:creationId xmlns:a16="http://schemas.microsoft.com/office/drawing/2014/main" id="{AABE916E-AECE-4CB6-AB82-DE7EB6A667B0}"/>
              </a:ext>
            </a:extLst>
          </p:cNvPr>
          <p:cNvSpPr/>
          <p:nvPr/>
        </p:nvSpPr>
        <p:spPr>
          <a:xfrm rot="10800000">
            <a:off x="1133332" y="1647807"/>
            <a:ext cx="666577" cy="1694004"/>
          </a:xfrm>
          <a:prstGeom prst="curvedLeftArrow">
            <a:avLst>
              <a:gd name="adj1" fmla="val 25000"/>
              <a:gd name="adj2" fmla="val 90382"/>
              <a:gd name="adj3" fmla="val 25000"/>
            </a:avLst>
          </a:prstGeom>
          <a:solidFill>
            <a:srgbClr val="41ADE3"/>
          </a:solidFill>
          <a:ln>
            <a:solidFill>
              <a:srgbClr val="125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47" name="Image 4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87A924F-CD78-4719-BEF0-A2330417D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89" y="3527142"/>
            <a:ext cx="862113" cy="474279"/>
          </a:xfrm>
          <a:prstGeom prst="rect">
            <a:avLst/>
          </a:prstGeom>
        </p:spPr>
      </p:pic>
      <p:grpSp>
        <p:nvGrpSpPr>
          <p:cNvPr id="75" name="Groupe 74">
            <a:extLst>
              <a:ext uri="{FF2B5EF4-FFF2-40B4-BE49-F238E27FC236}">
                <a16:creationId xmlns:a16="http://schemas.microsoft.com/office/drawing/2014/main" id="{2EE3BD28-96F4-4407-BCE6-1EAB5FD06ACF}"/>
              </a:ext>
            </a:extLst>
          </p:cNvPr>
          <p:cNvGrpSpPr/>
          <p:nvPr/>
        </p:nvGrpSpPr>
        <p:grpSpPr>
          <a:xfrm>
            <a:off x="5276364" y="1384971"/>
            <a:ext cx="1004252" cy="2601191"/>
            <a:chOff x="5276364" y="1384971"/>
            <a:chExt cx="1004252" cy="2601191"/>
          </a:xfrm>
        </p:grpSpPr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B8A91158-C69A-45C5-87BC-6AA6D8A7B5B5}"/>
                </a:ext>
              </a:extLst>
            </p:cNvPr>
            <p:cNvGrpSpPr/>
            <p:nvPr/>
          </p:nvGrpSpPr>
          <p:grpSpPr>
            <a:xfrm>
              <a:off x="5276364" y="1384971"/>
              <a:ext cx="1004252" cy="2601191"/>
              <a:chOff x="5276364" y="1384971"/>
              <a:chExt cx="1004252" cy="2601191"/>
            </a:xfrm>
          </p:grpSpPr>
          <p:pic>
            <p:nvPicPr>
              <p:cNvPr id="57" name="Image 56" descr="Une image contenant dessin&#10;&#10;Description générée automatiquement">
                <a:extLst>
                  <a:ext uri="{FF2B5EF4-FFF2-40B4-BE49-F238E27FC236}">
                    <a16:creationId xmlns:a16="http://schemas.microsoft.com/office/drawing/2014/main" id="{7A67F8FE-2D3E-4AFD-81E6-3CE1283AB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6364" y="1384971"/>
                <a:ext cx="959034" cy="740042"/>
              </a:xfrm>
              <a:prstGeom prst="rect">
                <a:avLst/>
              </a:prstGeom>
            </p:spPr>
          </p:pic>
          <p:pic>
            <p:nvPicPr>
              <p:cNvPr id="58" name="Image 57">
                <a:extLst>
                  <a:ext uri="{FF2B5EF4-FFF2-40B4-BE49-F238E27FC236}">
                    <a16:creationId xmlns:a16="http://schemas.microsoft.com/office/drawing/2014/main" id="{9D937B45-7EAF-4FEC-BC48-ABB4C3F15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5321582" y="3246120"/>
                <a:ext cx="959034" cy="740042"/>
              </a:xfrm>
              <a:prstGeom prst="rect">
                <a:avLst/>
              </a:prstGeom>
            </p:spPr>
          </p:pic>
        </p:grpSp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E3BF9F35-0AC8-4C7D-94DE-07ECAC6E4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9142" y="3055245"/>
              <a:ext cx="321956" cy="175182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3BBEB76F-9626-49AC-8BDD-A1872704A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8995" y="3035537"/>
              <a:ext cx="321956" cy="175182"/>
            </a:xfrm>
            <a:prstGeom prst="rect">
              <a:avLst/>
            </a:prstGeom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76FC4D4A-019F-4DBD-B2BD-1C8AB934D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1810" y="3135977"/>
              <a:ext cx="321956" cy="175182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9F7AED54-8D3F-44EC-B8EB-7B968DE5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942" y="3146511"/>
              <a:ext cx="321956" cy="175182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DEE505DC-44F1-4C2A-8547-3F8019EB7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8017" y="3207551"/>
              <a:ext cx="321956" cy="175182"/>
            </a:xfrm>
            <a:prstGeom prst="rect">
              <a:avLst/>
            </a:prstGeom>
          </p:spPr>
        </p:pic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384DED83-03B5-4D1D-B05C-977FEA9880A0}"/>
                </a:ext>
              </a:extLst>
            </p:cNvPr>
            <p:cNvGrpSpPr/>
            <p:nvPr/>
          </p:nvGrpSpPr>
          <p:grpSpPr>
            <a:xfrm rot="20043215">
              <a:off x="5518664" y="1894257"/>
              <a:ext cx="495412" cy="514489"/>
              <a:chOff x="4729109" y="1263321"/>
              <a:chExt cx="495412" cy="514489"/>
            </a:xfrm>
          </p:grpSpPr>
          <p:pic>
            <p:nvPicPr>
              <p:cNvPr id="70" name="Image 69" descr="Une image contenant dessin&#10;&#10;Description générée automatiquement">
                <a:extLst>
                  <a:ext uri="{FF2B5EF4-FFF2-40B4-BE49-F238E27FC236}">
                    <a16:creationId xmlns:a16="http://schemas.microsoft.com/office/drawing/2014/main" id="{06C622B6-9D3D-47FA-B023-1CB0A1FF6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574602">
                <a:off x="4729109" y="1263321"/>
                <a:ext cx="251271" cy="361642"/>
              </a:xfrm>
              <a:prstGeom prst="rect">
                <a:avLst/>
              </a:prstGeom>
            </p:spPr>
          </p:pic>
          <p:pic>
            <p:nvPicPr>
              <p:cNvPr id="72" name="Image 71" descr="Une image contenant dessin&#10;&#10;Description générée automatiquement">
                <a:extLst>
                  <a:ext uri="{FF2B5EF4-FFF2-40B4-BE49-F238E27FC236}">
                    <a16:creationId xmlns:a16="http://schemas.microsoft.com/office/drawing/2014/main" id="{CAB4C1ED-EBEB-4D88-8846-46B4AFC01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28457">
                <a:off x="4822146" y="1345066"/>
                <a:ext cx="251271" cy="361642"/>
              </a:xfrm>
              <a:prstGeom prst="rect">
                <a:avLst/>
              </a:prstGeom>
            </p:spPr>
          </p:pic>
          <p:pic>
            <p:nvPicPr>
              <p:cNvPr id="73" name="Image 72" descr="Une image contenant dessin&#10;&#10;Description générée automatiquement">
                <a:extLst>
                  <a:ext uri="{FF2B5EF4-FFF2-40B4-BE49-F238E27FC236}">
                    <a16:creationId xmlns:a16="http://schemas.microsoft.com/office/drawing/2014/main" id="{9800BD68-29F5-42AD-9A91-CE599C23E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254050">
                <a:off x="4902633" y="1385482"/>
                <a:ext cx="251271" cy="361642"/>
              </a:xfrm>
              <a:prstGeom prst="rect">
                <a:avLst/>
              </a:prstGeom>
            </p:spPr>
          </p:pic>
          <p:pic>
            <p:nvPicPr>
              <p:cNvPr id="74" name="Image 73" descr="Une image contenant dessin&#10;&#10;Description générée automatiquement">
                <a:extLst>
                  <a:ext uri="{FF2B5EF4-FFF2-40B4-BE49-F238E27FC236}">
                    <a16:creationId xmlns:a16="http://schemas.microsoft.com/office/drawing/2014/main" id="{3BBDFB0D-D761-40A2-9AB4-4B76635DF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714900">
                <a:off x="4973250" y="1416168"/>
                <a:ext cx="251271" cy="361642"/>
              </a:xfrm>
              <a:prstGeom prst="rect">
                <a:avLst/>
              </a:prstGeom>
            </p:spPr>
          </p:pic>
        </p:grpSp>
      </p:grpSp>
      <p:sp>
        <p:nvSpPr>
          <p:cNvPr id="76" name="Bulle narrative : rectangle à coins arrondis 75">
            <a:extLst>
              <a:ext uri="{FF2B5EF4-FFF2-40B4-BE49-F238E27FC236}">
                <a16:creationId xmlns:a16="http://schemas.microsoft.com/office/drawing/2014/main" id="{E8DEC2F9-EA55-41F4-8F98-590C79B3D22B}"/>
              </a:ext>
            </a:extLst>
          </p:cNvPr>
          <p:cNvSpPr/>
          <p:nvPr/>
        </p:nvSpPr>
        <p:spPr>
          <a:xfrm>
            <a:off x="5843766" y="761539"/>
            <a:ext cx="1379994" cy="567108"/>
          </a:xfrm>
          <a:prstGeom prst="wedgeRoundRectCallout">
            <a:avLst>
              <a:gd name="adj1" fmla="val -33921"/>
              <a:gd name="adj2" fmla="val 94749"/>
              <a:gd name="adj3" fmla="val 16667"/>
            </a:avLst>
          </a:prstGeom>
          <a:solidFill>
            <a:srgbClr val="F07E2B"/>
          </a:solidFill>
          <a:ln>
            <a:solidFill>
              <a:srgbClr val="C45C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Contre-offre !</a:t>
            </a:r>
          </a:p>
        </p:txBody>
      </p:sp>
      <p:sp>
        <p:nvSpPr>
          <p:cNvPr id="78" name="Bulle narrative : rectangle à coins arrondis 77">
            <a:extLst>
              <a:ext uri="{FF2B5EF4-FFF2-40B4-BE49-F238E27FC236}">
                <a16:creationId xmlns:a16="http://schemas.microsoft.com/office/drawing/2014/main" id="{3BB443F0-73B7-4BFC-B1D4-3206EEA0EB50}"/>
              </a:ext>
            </a:extLst>
          </p:cNvPr>
          <p:cNvSpPr/>
          <p:nvPr/>
        </p:nvSpPr>
        <p:spPr>
          <a:xfrm>
            <a:off x="5976874" y="4122292"/>
            <a:ext cx="1379994" cy="567108"/>
          </a:xfrm>
          <a:prstGeom prst="wedgeRoundRectCallout">
            <a:avLst>
              <a:gd name="adj1" fmla="val -42204"/>
              <a:gd name="adj2" fmla="val -96051"/>
              <a:gd name="adj3" fmla="val 16667"/>
            </a:avLst>
          </a:prstGeom>
          <a:solidFill>
            <a:srgbClr val="41ADE3"/>
          </a:solidFill>
          <a:ln>
            <a:solidFill>
              <a:srgbClr val="125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Contre-offre !</a:t>
            </a:r>
          </a:p>
        </p:txBody>
      </p:sp>
    </p:spTree>
    <p:extLst>
      <p:ext uri="{BB962C8B-B14F-4D97-AF65-F5344CB8AC3E}">
        <p14:creationId xmlns:p14="http://schemas.microsoft.com/office/powerpoint/2010/main" val="285268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46914E-6 L 0.02413 0.10586 C 0.02968 0.12778 0.03281 0.1608 0.03281 0.19599 C 0.03281 0.23549 0.02968 0.26728 0.02413 0.2892 L 4.16667E-6 0.39537 " pathEditMode="relative" rAng="0" ptsTypes="AAAAA">
                                      <p:cBhvr>
                                        <p:cTn id="5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" y="197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23457E-7 L -0.01893 -0.10988 C -0.02344 -0.13272 -0.02535 -0.16698 -0.02535 -0.20278 C -0.02535 -0.24352 -0.02344 -0.27623 -0.01893 -0.29907 L 2.22222E-6 -0.40772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20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0494E-6 L -0.12761 1.60494E-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26" grpId="0"/>
      <p:bldP spid="26" grpId="1"/>
      <p:bldP spid="54" grpId="0" animBg="1"/>
      <p:bldP spid="54" grpId="1" animBg="1"/>
      <p:bldP spid="56" grpId="0" animBg="1"/>
      <p:bldP spid="56" grpId="1" animBg="1"/>
      <p:bldP spid="76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Combat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514DDF-3561-4FDE-919F-6C3952BF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37" y="1376210"/>
            <a:ext cx="5553556" cy="3105253"/>
          </a:xfrm>
          <a:prstGeom prst="rect">
            <a:avLst/>
          </a:prstGeom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8456DE3-1741-4F6E-AB94-9C17FDCE06D4}"/>
              </a:ext>
            </a:extLst>
          </p:cNvPr>
          <p:cNvSpPr/>
          <p:nvPr/>
        </p:nvSpPr>
        <p:spPr>
          <a:xfrm>
            <a:off x="1715456" y="1317863"/>
            <a:ext cx="1582846" cy="3221947"/>
          </a:xfrm>
          <a:prstGeom prst="roundRect">
            <a:avLst/>
          </a:prstGeom>
          <a:solidFill>
            <a:schemeClr val="accent5">
              <a:alpha val="1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E5FB86E-5047-4567-8EE8-09E2D2348BEA}"/>
              </a:ext>
            </a:extLst>
          </p:cNvPr>
          <p:cNvSpPr/>
          <p:nvPr/>
        </p:nvSpPr>
        <p:spPr>
          <a:xfrm>
            <a:off x="5820731" y="1301989"/>
            <a:ext cx="1563049" cy="3221947"/>
          </a:xfrm>
          <a:prstGeom prst="roundRect">
            <a:avLst/>
          </a:prstGeom>
          <a:solidFill>
            <a:schemeClr val="accent5">
              <a:alpha val="1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3D807EA-B972-4FDD-9431-70E14936679E}"/>
              </a:ext>
            </a:extLst>
          </p:cNvPr>
          <p:cNvSpPr/>
          <p:nvPr/>
        </p:nvSpPr>
        <p:spPr>
          <a:xfrm>
            <a:off x="3434133" y="1317863"/>
            <a:ext cx="2287597" cy="3221947"/>
          </a:xfrm>
          <a:prstGeom prst="roundRect">
            <a:avLst/>
          </a:prstGeom>
          <a:solidFill>
            <a:schemeClr val="accent5">
              <a:alpha val="13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155FF7D-A7FE-414F-B157-C8595B63F073}"/>
              </a:ext>
            </a:extLst>
          </p:cNvPr>
          <p:cNvSpPr txBox="1"/>
          <p:nvPr/>
        </p:nvSpPr>
        <p:spPr>
          <a:xfrm>
            <a:off x="3980924" y="633056"/>
            <a:ext cx="119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cap="small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Monstre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7ED1A7CB-B519-489E-90DC-8E76DEA9F6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68766" y="1239433"/>
            <a:ext cx="417939" cy="390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AF369CC-B42A-4B6C-AAB6-881771AC9910}"/>
              </a:ext>
            </a:extLst>
          </p:cNvPr>
          <p:cNvSpPr txBox="1"/>
          <p:nvPr/>
        </p:nvSpPr>
        <p:spPr>
          <a:xfrm>
            <a:off x="1797476" y="631250"/>
            <a:ext cx="141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cap="small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Manager 1</a:t>
            </a: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0A2589C0-0D11-4EA7-BF86-EC4C11FA40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02602" y="1239433"/>
            <a:ext cx="417939" cy="390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FA001EB-0DA3-4167-B8AA-D9FE088A593B}"/>
              </a:ext>
            </a:extLst>
          </p:cNvPr>
          <p:cNvSpPr txBox="1"/>
          <p:nvPr/>
        </p:nvSpPr>
        <p:spPr>
          <a:xfrm>
            <a:off x="5898576" y="631250"/>
            <a:ext cx="141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cap="small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Manager 2</a:t>
            </a: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0597BC75-30B2-49B2-A3BE-BF11DC38D1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03702" y="1244863"/>
            <a:ext cx="417939" cy="390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D1408B0-8AD5-49D1-A161-368D594D6B58}"/>
              </a:ext>
            </a:extLst>
          </p:cNvPr>
          <p:cNvCxnSpPr>
            <a:cxnSpLocks/>
          </p:cNvCxnSpPr>
          <p:nvPr/>
        </p:nvCxnSpPr>
        <p:spPr>
          <a:xfrm>
            <a:off x="3368040" y="1376210"/>
            <a:ext cx="0" cy="310525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C212EDB-106D-4EFA-B8C8-F1B152657559}"/>
              </a:ext>
            </a:extLst>
          </p:cNvPr>
          <p:cNvCxnSpPr>
            <a:cxnSpLocks/>
          </p:cNvCxnSpPr>
          <p:nvPr/>
        </p:nvCxnSpPr>
        <p:spPr>
          <a:xfrm>
            <a:off x="5775960" y="1376210"/>
            <a:ext cx="0" cy="310525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8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  <p:bldP spid="10" grpId="1" animBg="1"/>
      <p:bldP spid="11" grpId="0" animBg="1"/>
      <p:bldP spid="11" grpId="1" animBg="1"/>
      <p:bldP spid="14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Combat</a:t>
            </a:r>
            <a:endParaRPr dirty="0"/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87073E03-C73D-4B0C-9346-CF3032502F21}"/>
              </a:ext>
            </a:extLst>
          </p:cNvPr>
          <p:cNvSpPr txBox="1">
            <a:spLocks/>
          </p:cNvSpPr>
          <p:nvPr/>
        </p:nvSpPr>
        <p:spPr>
          <a:xfrm>
            <a:off x="311700" y="1114422"/>
            <a:ext cx="189048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 fontAlgn="base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sz="1600" b="1" dirty="0">
                <a:latin typeface="Source Sans Pro" panose="020B0503030403020204" pitchFamily="34" charset="0"/>
              </a:rPr>
              <a:t>1. Roll Attaque</a:t>
            </a:r>
            <a:endParaRPr lang="fr-FR" dirty="0">
              <a:latin typeface="Source Sans Pro" panose="020B0503030403020204" pitchFamily="34" charset="0"/>
            </a:endParaRP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3FB980D-E315-4EAC-BD9C-68C684DB0AFF}"/>
              </a:ext>
            </a:extLst>
          </p:cNvPr>
          <p:cNvSpPr txBox="1">
            <a:spLocks/>
          </p:cNvSpPr>
          <p:nvPr/>
        </p:nvSpPr>
        <p:spPr>
          <a:xfrm>
            <a:off x="2521740" y="1128711"/>
            <a:ext cx="205026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 algn="just" fontAlgn="base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sz="1600" b="1" dirty="0">
                <a:latin typeface="Source Sans Pro" panose="020B0503030403020204" pitchFamily="34" charset="0"/>
              </a:rPr>
              <a:t>2. Attaques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fr-FR" sz="1400" b="1" dirty="0">
              <a:latin typeface="Source Sans Pro" panose="020B050303040302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Source Sans Pro" panose="020B0503030403020204" pitchFamily="34" charset="0"/>
              </a:rPr>
              <a:t>Attaque du monstre</a:t>
            </a:r>
          </a:p>
          <a:p>
            <a:pPr lvl="1" fontAlgn="base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000" dirty="0">
                <a:latin typeface="Source Sans Pro" panose="020B0503030403020204" pitchFamily="34" charset="0"/>
              </a:rPr>
              <a:t>Perte PV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fr-FR" sz="1400" b="1" dirty="0">
              <a:latin typeface="Source Sans Pro" panose="020B050303040302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Source Sans Pro" panose="020B0503030403020204" pitchFamily="34" charset="0"/>
              </a:rPr>
              <a:t>Attaque de l’aventurier</a:t>
            </a:r>
            <a:endParaRPr lang="fr-FR" sz="1200" dirty="0">
              <a:latin typeface="Source Sans Pro" panose="020B0503030403020204" pitchFamily="34" charset="0"/>
            </a:endParaRP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57FA79AC-EB06-4D2C-B172-70BC105D9E3D}"/>
              </a:ext>
            </a:extLst>
          </p:cNvPr>
          <p:cNvSpPr txBox="1">
            <a:spLocks/>
          </p:cNvSpPr>
          <p:nvPr/>
        </p:nvSpPr>
        <p:spPr>
          <a:xfrm>
            <a:off x="4731780" y="1128711"/>
            <a:ext cx="221004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 algn="just" fontAlgn="base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sz="1600" b="1" dirty="0">
                <a:latin typeface="Source Sans Pro" panose="020B0503030403020204" pitchFamily="34" charset="0"/>
              </a:rPr>
              <a:t>3. Résolution</a:t>
            </a:r>
          </a:p>
          <a:p>
            <a:pPr marL="114300" indent="0" algn="just" fontAlgn="base">
              <a:lnSpc>
                <a:spcPct val="100000"/>
              </a:lnSpc>
              <a:spcBef>
                <a:spcPts val="600"/>
              </a:spcBef>
              <a:buNone/>
            </a:pPr>
            <a:endParaRPr lang="fr-FR" sz="1600" b="1" dirty="0">
              <a:latin typeface="Source Sans Pro" panose="020B0503030403020204" pitchFamily="34" charset="0"/>
            </a:endParaRPr>
          </a:p>
          <a:p>
            <a:pPr algn="just" fontAlgn="base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Source Sans Pro" panose="020B0503030403020204" pitchFamily="34" charset="0"/>
              </a:rPr>
              <a:t>Victoire immédiate</a:t>
            </a:r>
          </a:p>
          <a:p>
            <a:pPr algn="just" fontAlgn="base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fr-FR" sz="1400" b="1" dirty="0">
              <a:latin typeface="Source Sans Pro" panose="020B0503030403020204" pitchFamily="34" charset="0"/>
            </a:endParaRPr>
          </a:p>
          <a:p>
            <a:pPr algn="just" fontAlgn="base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Source Sans Pro" panose="020B0503030403020204" pitchFamily="34" charset="0"/>
              </a:rPr>
              <a:t>Seconde chance</a:t>
            </a:r>
            <a:endParaRPr lang="fr-FR" sz="1600" dirty="0">
              <a:latin typeface="Source Sans Pro" panose="020B0503030403020204" pitchFamily="34" charset="0"/>
            </a:endParaRP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0676C67-7D30-4092-B309-6900DCE8AB40}"/>
              </a:ext>
            </a:extLst>
          </p:cNvPr>
          <p:cNvSpPr txBox="1">
            <a:spLocks/>
          </p:cNvSpPr>
          <p:nvPr/>
        </p:nvSpPr>
        <p:spPr>
          <a:xfrm>
            <a:off x="6941820" y="1128711"/>
            <a:ext cx="2446020" cy="36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50" tIns="93550" rIns="93550" bIns="93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14300" indent="0" algn="just" fontAlgn="base">
              <a:lnSpc>
                <a:spcPct val="100000"/>
              </a:lnSpc>
              <a:spcBef>
                <a:spcPts val="600"/>
              </a:spcBef>
              <a:buNone/>
            </a:pPr>
            <a:r>
              <a:rPr lang="fr-FR" sz="1600" b="1" dirty="0">
                <a:latin typeface="Source Sans Pro" panose="020B0503030403020204" pitchFamily="34" charset="0"/>
              </a:rPr>
              <a:t>4. </a:t>
            </a:r>
            <a:r>
              <a:rPr lang="fr-FR" sz="1600" b="1" dirty="0" err="1">
                <a:latin typeface="Source Sans Pro" panose="020B0503030403020204" pitchFamily="34" charset="0"/>
              </a:rPr>
              <a:t>Loot</a:t>
            </a:r>
            <a:endParaRPr lang="fr-FR" sz="1600" b="1" dirty="0">
              <a:latin typeface="Source Sans Pro" panose="020B0503030403020204" pitchFamily="34" charset="0"/>
            </a:endParaRPr>
          </a:p>
          <a:p>
            <a:pPr marL="0" lvl="0" indent="0" algn="just" fontAlgn="base">
              <a:lnSpc>
                <a:spcPct val="100000"/>
              </a:lnSpc>
              <a:spcBef>
                <a:spcPts val="600"/>
              </a:spcBef>
              <a:buSzTx/>
              <a:buFont typeface="Courier New" panose="02070309020205020404" pitchFamily="49" charset="0"/>
              <a:buChar char="o"/>
            </a:pPr>
            <a:endParaRPr lang="fr-FR" sz="1400" b="1" dirty="0">
              <a:latin typeface="Source Sans Pro" panose="020B0503030403020204" pitchFamily="34" charset="0"/>
              <a:cs typeface="Arial"/>
              <a:sym typeface="Arial"/>
            </a:endParaRPr>
          </a:p>
          <a:p>
            <a:pPr marL="285750" indent="-285750" algn="just" fontAlgn="base">
              <a:lnSpc>
                <a:spcPct val="100000"/>
              </a:lnSpc>
              <a:spcBef>
                <a:spcPts val="600"/>
              </a:spcBef>
              <a:buSzTx/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Source Sans Pro" panose="020B0503030403020204" pitchFamily="34" charset="0"/>
                <a:cs typeface="Arial"/>
                <a:sym typeface="Arial"/>
              </a:rPr>
              <a:t>Gain points</a:t>
            </a:r>
          </a:p>
          <a:p>
            <a:pPr marL="285750" indent="-285750" algn="just" fontAlgn="base">
              <a:lnSpc>
                <a:spcPct val="100000"/>
              </a:lnSpc>
              <a:spcBef>
                <a:spcPts val="600"/>
              </a:spcBef>
              <a:buSzTx/>
              <a:buFont typeface="Courier New" panose="02070309020205020404" pitchFamily="49" charset="0"/>
              <a:buChar char="o"/>
            </a:pPr>
            <a:endParaRPr lang="fr-FR" sz="1400" b="1" dirty="0">
              <a:latin typeface="Source Sans Pro" panose="020B0503030403020204" pitchFamily="34" charset="0"/>
              <a:cs typeface="Arial"/>
              <a:sym typeface="Arial"/>
            </a:endParaRPr>
          </a:p>
          <a:p>
            <a:pPr marL="285750" indent="-285750" algn="just" fontAlgn="base">
              <a:lnSpc>
                <a:spcPct val="100000"/>
              </a:lnSpc>
              <a:spcBef>
                <a:spcPts val="600"/>
              </a:spcBef>
              <a:buSzTx/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Source Sans Pro" panose="020B0503030403020204" pitchFamily="34" charset="0"/>
                <a:cs typeface="Arial"/>
                <a:sym typeface="Arial"/>
              </a:rPr>
              <a:t>Défausse équipements</a:t>
            </a:r>
          </a:p>
          <a:p>
            <a:pPr marL="285750" indent="-285750" algn="just" fontAlgn="base">
              <a:lnSpc>
                <a:spcPct val="100000"/>
              </a:lnSpc>
              <a:spcBef>
                <a:spcPts val="600"/>
              </a:spcBef>
              <a:buSzTx/>
              <a:buFont typeface="Courier New" panose="02070309020205020404" pitchFamily="49" charset="0"/>
              <a:buChar char="o"/>
            </a:pPr>
            <a:endParaRPr lang="fr-FR" sz="1400" b="1" dirty="0">
              <a:latin typeface="Source Sans Pro" panose="020B0503030403020204" pitchFamily="34" charset="0"/>
              <a:cs typeface="Arial"/>
              <a:sym typeface="Arial"/>
            </a:endParaRPr>
          </a:p>
          <a:p>
            <a:pPr marL="285750" indent="-285750" fontAlgn="base">
              <a:lnSpc>
                <a:spcPct val="100000"/>
              </a:lnSpc>
              <a:spcBef>
                <a:spcPts val="600"/>
              </a:spcBef>
              <a:buSzTx/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Source Sans Pro" panose="020B0503030403020204" pitchFamily="34" charset="0"/>
                <a:cs typeface="Arial"/>
                <a:sym typeface="Arial"/>
              </a:rPr>
              <a:t>Défausse aventurier mort</a:t>
            </a:r>
          </a:p>
          <a:p>
            <a:pPr marL="285750" indent="-285750" fontAlgn="base">
              <a:lnSpc>
                <a:spcPct val="100000"/>
              </a:lnSpc>
              <a:spcBef>
                <a:spcPts val="600"/>
              </a:spcBef>
              <a:buSzTx/>
              <a:buFont typeface="Courier New" panose="02070309020205020404" pitchFamily="49" charset="0"/>
              <a:buChar char="o"/>
            </a:pPr>
            <a:endParaRPr lang="fr-FR" sz="1400" b="1" dirty="0">
              <a:latin typeface="Source Sans Pro" panose="020B0503030403020204" pitchFamily="34" charset="0"/>
              <a:cs typeface="Arial"/>
              <a:sym typeface="Arial"/>
            </a:endParaRPr>
          </a:p>
          <a:p>
            <a:pPr marL="285750" indent="-285750" fontAlgn="base">
              <a:lnSpc>
                <a:spcPct val="100000"/>
              </a:lnSpc>
              <a:spcBef>
                <a:spcPts val="600"/>
              </a:spcBef>
              <a:buSzTx/>
              <a:buFont typeface="Courier New" panose="02070309020205020404" pitchFamily="49" charset="0"/>
              <a:buChar char="o"/>
            </a:pPr>
            <a:r>
              <a:rPr lang="fr-FR" sz="1400" b="1" dirty="0">
                <a:latin typeface="Source Sans Pro" panose="020B0503030403020204" pitchFamily="34" charset="0"/>
                <a:cs typeface="Arial"/>
                <a:sym typeface="Arial"/>
              </a:rPr>
              <a:t>Gain pièces d’or</a:t>
            </a:r>
          </a:p>
          <a:p>
            <a:pPr marL="114300" indent="0" algn="just" fontAlgn="base">
              <a:lnSpc>
                <a:spcPct val="100000"/>
              </a:lnSpc>
              <a:spcBef>
                <a:spcPts val="600"/>
              </a:spcBef>
              <a:buNone/>
            </a:pPr>
            <a:endParaRPr lang="fr-FR" dirty="0">
              <a:latin typeface="Source Sans Pro" panose="020B0503030403020204" pitchFamily="34" charset="0"/>
            </a:endParaRPr>
          </a:p>
        </p:txBody>
      </p:sp>
      <p:pic>
        <p:nvPicPr>
          <p:cNvPr id="24" name="Image 23" descr="Une image contenant voiture, assis, ordinateur, table&#10;&#10;Description générée automatiquement">
            <a:extLst>
              <a:ext uri="{FF2B5EF4-FFF2-40B4-BE49-F238E27FC236}">
                <a16:creationId xmlns:a16="http://schemas.microsoft.com/office/drawing/2014/main" id="{109181CD-1D2F-4306-9C59-F2A07D763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54" t="-344" r="44168" b="61809"/>
          <a:stretch/>
        </p:blipFill>
        <p:spPr>
          <a:xfrm>
            <a:off x="495300" y="1912620"/>
            <a:ext cx="1470660" cy="1844040"/>
          </a:xfrm>
          <a:prstGeom prst="rect">
            <a:avLst/>
          </a:prstGeom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6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 idx="4294967295"/>
          </p:nvPr>
        </p:nvSpPr>
        <p:spPr>
          <a:xfrm>
            <a:off x="311700" y="58550"/>
            <a:ext cx="8520600" cy="572700"/>
          </a:xfrm>
          <a:prstGeom prst="rect">
            <a:avLst/>
          </a:prstGeom>
        </p:spPr>
        <p:txBody>
          <a:bodyPr spcFirstLastPara="1" wrap="square" lIns="93550" tIns="93550" rIns="93550" bIns="93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 pour les Marchands ?</a:t>
            </a:r>
            <a:endParaRPr dirty="0"/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A2D0711-66C3-4B45-B337-B87CF784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278"/>
            <a:ext cx="9144000" cy="3124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94C85DE-59E1-48A2-89BC-C23292552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7350"/>
            <a:ext cx="6364150" cy="851094"/>
          </a:xfrm>
          <a:prstGeom prst="rect">
            <a:avLst/>
          </a:prstGeom>
        </p:spPr>
      </p:pic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93339B2-AA63-4624-9C01-39F6594A2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054" y="1114422"/>
            <a:ext cx="2438956" cy="9781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50A2B9-DE08-40DB-A6A9-EC656EBC5635}"/>
              </a:ext>
            </a:extLst>
          </p:cNvPr>
          <p:cNvSpPr/>
          <p:nvPr/>
        </p:nvSpPr>
        <p:spPr>
          <a:xfrm>
            <a:off x="1066800" y="1120775"/>
            <a:ext cx="2560320" cy="673547"/>
          </a:xfrm>
          <a:prstGeom prst="rect">
            <a:avLst/>
          </a:prstGeom>
          <a:solidFill>
            <a:srgbClr val="DEE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EC8F8E-4212-4903-8FD5-C24275A7A40B}"/>
              </a:ext>
            </a:extLst>
          </p:cNvPr>
          <p:cNvSpPr/>
          <p:nvPr/>
        </p:nvSpPr>
        <p:spPr>
          <a:xfrm>
            <a:off x="2324099" y="1211103"/>
            <a:ext cx="1392359" cy="643702"/>
          </a:xfrm>
          <a:prstGeom prst="rect">
            <a:avLst/>
          </a:prstGeom>
          <a:solidFill>
            <a:srgbClr val="DEE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0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heme/theme1.xml><?xml version="1.0" encoding="utf-8"?>
<a:theme xmlns:a="http://schemas.openxmlformats.org/drawingml/2006/main" name="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21ee0aa1-4219-4280-b0de-f8a6e9ca0034" Revision="1" Stencil="System.MyShapes" StencilVersion="1.0"/>
</Control>
</file>

<file path=customXml/itemProps1.xml><?xml version="1.0" encoding="utf-8"?>
<ds:datastoreItem xmlns:ds="http://schemas.openxmlformats.org/officeDocument/2006/customXml" ds:itemID="{061B73F1-913D-45F0-B4D8-6680E054665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726</Words>
  <Application>Microsoft Office PowerPoint</Application>
  <PresentationFormat>Affichage à l'écran (16:9)</PresentationFormat>
  <Paragraphs>169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Courier New</vt:lpstr>
      <vt:lpstr>Arial</vt:lpstr>
      <vt:lpstr>Source Sans Pro</vt:lpstr>
      <vt:lpstr>Symbol</vt:lpstr>
      <vt:lpstr>Teko</vt:lpstr>
      <vt:lpstr>Template</vt:lpstr>
      <vt:lpstr>Digit-Arena</vt:lpstr>
      <vt:lpstr>Équipe</vt:lpstr>
      <vt:lpstr>Fiche d’identité</vt:lpstr>
      <vt:lpstr>Plateau de jeu</vt:lpstr>
      <vt:lpstr>Tour de jeu</vt:lpstr>
      <vt:lpstr>Négociation</vt:lpstr>
      <vt:lpstr>Combat</vt:lpstr>
      <vt:lpstr>Combat</vt:lpstr>
      <vt:lpstr>Et pour les Marchands ?</vt:lpstr>
      <vt:lpstr>Organisation boutique</vt:lpstr>
      <vt:lpstr>Fin de partie</vt:lpstr>
      <vt:lpstr>Direction Artistique</vt:lpstr>
      <vt:lpstr>Inspiration artistique - Junk Art</vt:lpstr>
      <vt:lpstr>Inspiration artistique - High Tech</vt:lpstr>
      <vt:lpstr>Visuels Cartes</vt:lpstr>
      <vt:lpstr>Direction sonore</vt:lpstr>
      <vt:lpstr>Inspirations sonores - Bruits mécaniques</vt:lpstr>
      <vt:lpstr>Futur du projet</vt:lpstr>
      <vt:lpstr>Futur du projet</vt:lpstr>
      <vt:lpstr>Slides Secrètes</vt:lpstr>
      <vt:lpstr>Balancing</vt:lpstr>
      <vt:lpstr>Balancing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GOD</dc:title>
  <dc:creator>Logan-Work</dc:creator>
  <cp:lastModifiedBy>Logan</cp:lastModifiedBy>
  <cp:revision>456</cp:revision>
  <dcterms:modified xsi:type="dcterms:W3CDTF">2020-01-31T05:33:03Z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